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7" r:id="rId4"/>
    <p:sldMasterId id="2147484219" r:id="rId5"/>
  </p:sldMasterIdLst>
  <p:notesMasterIdLst>
    <p:notesMasterId r:id="rId34"/>
  </p:notesMasterIdLst>
  <p:handoutMasterIdLst>
    <p:handoutMasterId r:id="rId35"/>
  </p:handoutMasterIdLst>
  <p:sldIdLst>
    <p:sldId id="371" r:id="rId6"/>
    <p:sldId id="372" r:id="rId7"/>
    <p:sldId id="373" r:id="rId8"/>
    <p:sldId id="374" r:id="rId9"/>
    <p:sldId id="375" r:id="rId10"/>
    <p:sldId id="401" r:id="rId11"/>
    <p:sldId id="377" r:id="rId12"/>
    <p:sldId id="378" r:id="rId13"/>
    <p:sldId id="379" r:id="rId14"/>
    <p:sldId id="380" r:id="rId15"/>
    <p:sldId id="400" r:id="rId16"/>
    <p:sldId id="381" r:id="rId17"/>
    <p:sldId id="382" r:id="rId18"/>
    <p:sldId id="383" r:id="rId19"/>
    <p:sldId id="384" r:id="rId20"/>
    <p:sldId id="385" r:id="rId21"/>
    <p:sldId id="386" r:id="rId22"/>
    <p:sldId id="387" r:id="rId23"/>
    <p:sldId id="388" r:id="rId24"/>
    <p:sldId id="389" r:id="rId25"/>
    <p:sldId id="390" r:id="rId26"/>
    <p:sldId id="392" r:id="rId27"/>
    <p:sldId id="391" r:id="rId28"/>
    <p:sldId id="393" r:id="rId29"/>
    <p:sldId id="396" r:id="rId30"/>
    <p:sldId id="397" r:id="rId31"/>
    <p:sldId id="398" r:id="rId32"/>
    <p:sldId id="399" r:id="rId3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49F00"/>
    <a:srgbClr val="DEB400"/>
    <a:srgbClr val="9FDFFF"/>
    <a:srgbClr val="B7E7FF"/>
    <a:srgbClr val="006699"/>
    <a:srgbClr val="F0D5D0"/>
    <a:srgbClr val="006600"/>
    <a:srgbClr val="DFF1DB"/>
    <a:srgbClr val="B9D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4" autoAdjust="0"/>
    <p:restoredTop sz="96159" autoAdjust="0"/>
  </p:normalViewPr>
  <p:slideViewPr>
    <p:cSldViewPr snapToGrid="0">
      <p:cViewPr varScale="1">
        <p:scale>
          <a:sx n="106" d="100"/>
          <a:sy n="106" d="100"/>
        </p:scale>
        <p:origin x="1344" y="96"/>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80" d="100"/>
          <a:sy n="80" d="100"/>
        </p:scale>
        <p:origin x="222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BD16C31D-1C22-F84A-A7B5-6952EF1AE403}" type="datetimeFigureOut">
              <a:rPr lang="en-US" altLang="en-US"/>
              <a:pPr/>
              <a:t>7/22/2022</a:t>
            </a:fld>
            <a:endParaRPr lang="en-US" alt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3177" tIns="46589" rIns="93177" bIns="46589"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E19AB6B5-BF0B-064C-A88E-36E4B2A82555}" type="slidenum">
              <a:rPr lang="en-US" altLang="en-US"/>
              <a:pPr/>
              <a:t>‹#›</a:t>
            </a:fld>
            <a:endParaRPr lang="en-US" altLang="en-US"/>
          </a:p>
        </p:txBody>
      </p:sp>
    </p:spTree>
    <p:extLst>
      <p:ext uri="{BB962C8B-B14F-4D97-AF65-F5344CB8AC3E}">
        <p14:creationId xmlns:p14="http://schemas.microsoft.com/office/powerpoint/2010/main" val="1033158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3177" tIns="46589" rIns="93177" bIns="46589"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970340"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A438D594-1B45-0D47-8F23-AED13F1D19BA}" type="datetimeFigureOut">
              <a:rPr lang="en-US" altLang="en-US"/>
              <a:pPr/>
              <a:t>7/22/2022</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8"/>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3177" tIns="46589" rIns="93177" bIns="46589"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C2944A4-BE83-F140-9F51-6CC3B6D54F49}" type="slidenum">
              <a:rPr lang="en-US" altLang="en-US"/>
              <a:pPr/>
              <a:t>‹#›</a:t>
            </a:fld>
            <a:endParaRPr lang="en-US" altLang="en-US"/>
          </a:p>
        </p:txBody>
      </p:sp>
    </p:spTree>
    <p:extLst>
      <p:ext uri="{BB962C8B-B14F-4D97-AF65-F5344CB8AC3E}">
        <p14:creationId xmlns:p14="http://schemas.microsoft.com/office/powerpoint/2010/main" val="21423064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White Cover Slid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0" y="6638559"/>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 / DISTRIBUTION A: APPROVED FOR PUBLIC RELEASE. DISTRIBUTION IS UNLIMITED.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3"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userDrawn="1"/>
        </p:nvSpPr>
        <p:spPr>
          <a:xfrm>
            <a:off x="306338" y="2917915"/>
            <a:ext cx="7740000" cy="1077218"/>
          </a:xfrm>
          <a:prstGeom prst="rect">
            <a:avLst/>
          </a:prstGeom>
        </p:spPr>
        <p:txBody>
          <a:bodyPr wrap="square">
            <a:spAutoFit/>
          </a:bodyPr>
          <a:lstStyle/>
          <a:p>
            <a:pPr lvl="0">
              <a:lnSpc>
                <a:spcPct val="100000"/>
              </a:lnSpc>
              <a:spcBef>
                <a:spcPts val="0"/>
              </a:spcBef>
              <a:defRPr/>
            </a:pPr>
            <a:r>
              <a:rPr lang="en-US" sz="3200" dirty="0">
                <a:solidFill>
                  <a:schemeClr val="tx1"/>
                </a:solidFill>
              </a:rPr>
              <a:t>U.S. ARMY </a:t>
            </a:r>
            <a:r>
              <a:rPr lang="en-US" sz="3200" dirty="0" smtClean="0">
                <a:solidFill>
                  <a:schemeClr val="tx1"/>
                </a:solidFill>
              </a:rPr>
              <a:t>COMBAT</a:t>
            </a:r>
            <a:r>
              <a:rPr lang="en-US" sz="3200" baseline="0" dirty="0" smtClean="0">
                <a:solidFill>
                  <a:schemeClr val="tx1"/>
                </a:solidFill>
              </a:rPr>
              <a:t> CAPABILITIES DEVELOPMENT COMMAND</a:t>
            </a:r>
            <a:endParaRPr lang="en-US" sz="3200" dirty="0">
              <a:solidFill>
                <a:schemeClr val="tx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242490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ck Cover Slide (FOR DIGITAL USE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0" y="6638559"/>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 / DISTRIBUTION A: APPROVED FOR PUBLIC RELEASE. DISTRIBUTION IS UNLIMITED.</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33"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34"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35"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
        <p:nvSpPr>
          <p:cNvPr id="14" name="Rectangle 13"/>
          <p:cNvSpPr/>
          <p:nvPr userDrawn="1"/>
        </p:nvSpPr>
        <p:spPr>
          <a:xfrm>
            <a:off x="306338" y="2917915"/>
            <a:ext cx="7740000" cy="1077218"/>
          </a:xfrm>
          <a:prstGeom prst="rect">
            <a:avLst/>
          </a:prstGeom>
        </p:spPr>
        <p:txBody>
          <a:bodyPr wrap="square">
            <a:spAutoFit/>
          </a:bodyPr>
          <a:lstStyle/>
          <a:p>
            <a:pPr lvl="0">
              <a:lnSpc>
                <a:spcPct val="100000"/>
              </a:lnSpc>
              <a:spcBef>
                <a:spcPts val="0"/>
              </a:spcBef>
              <a:defRPr/>
            </a:pPr>
            <a:r>
              <a:rPr lang="en-US" sz="3200" dirty="0">
                <a:solidFill>
                  <a:schemeClr val="bg1"/>
                </a:solidFill>
              </a:rPr>
              <a:t>U.S. ARMY </a:t>
            </a:r>
            <a:r>
              <a:rPr lang="en-US" sz="3200" dirty="0" smtClean="0">
                <a:solidFill>
                  <a:schemeClr val="bg1"/>
                </a:solidFill>
              </a:rPr>
              <a:t>COMBAT</a:t>
            </a:r>
            <a:r>
              <a:rPr lang="en-US" sz="3200" baseline="0" dirty="0" smtClean="0">
                <a:solidFill>
                  <a:schemeClr val="bg1"/>
                </a:solidFill>
              </a:rPr>
              <a:t> CAPABILITIES DEVELOPMENT COMMAND</a:t>
            </a:r>
            <a:endParaRPr lang="en-US" sz="3200" dirty="0">
              <a:solidFill>
                <a:schemeClr val="bg1"/>
              </a:solidFill>
            </a:endParaRPr>
          </a:p>
        </p:txBody>
      </p:sp>
    </p:spTree>
    <p:extLst>
      <p:ext uri="{BB962C8B-B14F-4D97-AF65-F5344CB8AC3E}">
        <p14:creationId xmlns:p14="http://schemas.microsoft.com/office/powerpoint/2010/main" val="928880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40806995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42714796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27014838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White Cover Slid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515449"/>
            <a:ext cx="6400800" cy="338554"/>
          </a:xfrm>
          <a:prstGeom prst="rect">
            <a:avLst/>
          </a:prstGeom>
          <a:noFill/>
          <a:ln w="9525">
            <a:noFill/>
            <a:miter lim="800000"/>
            <a:headEnd/>
            <a:tailEnd/>
          </a:ln>
        </p:spPr>
        <p:txBody>
          <a:bodyPr wrap="square" anchor="b">
            <a:spAutoFit/>
          </a:bodyPr>
          <a:lstStyle/>
          <a:p>
            <a:pPr algn="ctr">
              <a:defRPr/>
            </a:pPr>
            <a:r>
              <a:rPr lang="en-US" sz="800" b="0" i="0" dirty="0" smtClean="0">
                <a:solidFill>
                  <a:schemeClr val="bg1">
                    <a:lumMod val="50000"/>
                  </a:schemeClr>
                </a:solidFill>
                <a:latin typeface="Arial Bold" panose="020B0704020202020204" pitchFamily="34" charset="0"/>
                <a:cs typeface="Arial Bold" panose="020B0704020202020204" pitchFamily="34" charset="0"/>
              </a:rPr>
              <a:t>UNCLASSIFIED  </a:t>
            </a:r>
          </a:p>
          <a:p>
            <a:pPr marL="0" indent="0" algn="ctr"/>
            <a:r>
              <a:rPr lang="en-US" sz="800" b="0" i="0" dirty="0" smtClean="0">
                <a:solidFill>
                  <a:schemeClr val="bg1">
                    <a:lumMod val="50000"/>
                  </a:schemeClr>
                </a:solidFill>
              </a:rPr>
              <a:t>DISTRIBUTION STATEMENT A:</a:t>
            </a:r>
            <a:r>
              <a:rPr lang="en-US" sz="800" b="0" i="0" baseline="0" dirty="0" smtClean="0">
                <a:solidFill>
                  <a:schemeClr val="bg1">
                    <a:lumMod val="50000"/>
                  </a:schemeClr>
                </a:solidFill>
              </a:rPr>
              <a:t>  </a:t>
            </a:r>
            <a:r>
              <a:rPr lang="en-US" sz="800" b="0" i="0" dirty="0" smtClean="0">
                <a:solidFill>
                  <a:schemeClr val="bg1">
                    <a:lumMod val="50000"/>
                  </a:schemeClr>
                </a:solidFill>
              </a:rPr>
              <a:t>Approved for public release: distribution unlimited</a:t>
            </a: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3"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a:t>
            </a:r>
            <a:r>
              <a:rPr lang="en-US" sz="3200" dirty="0" smtClean="0">
                <a:solidFill>
                  <a:schemeClr val="tx1"/>
                </a:solidFill>
              </a:rPr>
              <a:t>COMBAT</a:t>
            </a:r>
            <a:r>
              <a:rPr lang="en-US" sz="3200" baseline="0" dirty="0" smtClean="0">
                <a:solidFill>
                  <a:schemeClr val="tx1"/>
                </a:solidFill>
              </a:rPr>
              <a:t> CAPABILITIES DEVELOPMENT COMMAND –</a:t>
            </a:r>
          </a:p>
          <a:p>
            <a:pPr lvl="0">
              <a:lnSpc>
                <a:spcPct val="100000"/>
              </a:lnSpc>
              <a:spcBef>
                <a:spcPts val="0"/>
              </a:spcBef>
              <a:defRPr/>
            </a:pPr>
            <a:r>
              <a:rPr lang="en-US" sz="3200" dirty="0" smtClean="0">
                <a:solidFill>
                  <a:schemeClr val="tx1"/>
                </a:solidFill>
              </a:rPr>
              <a:t>ARMAMENTS</a:t>
            </a:r>
            <a:r>
              <a:rPr lang="en-US" sz="3200" baseline="0" dirty="0" smtClean="0">
                <a:solidFill>
                  <a:schemeClr val="tx1"/>
                </a:solidFill>
              </a:rPr>
              <a:t> </a:t>
            </a:r>
            <a:r>
              <a:rPr lang="en-US" sz="3200" dirty="0" smtClean="0">
                <a:solidFill>
                  <a:schemeClr val="tx1"/>
                </a:solidFill>
              </a:rPr>
              <a:t>CENTER</a:t>
            </a:r>
            <a:endParaRPr lang="en-US" sz="3200" dirty="0">
              <a:solidFill>
                <a:schemeClr val="tx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l">
              <a:lnSpc>
                <a:spcPct val="100000"/>
              </a:lnSpc>
              <a:defRPr lang="en-US" sz="1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a:t>
            </a:r>
            <a:r>
              <a:rPr lang="en-US" dirty="0" smtClean="0"/>
              <a:t>A. </a:t>
            </a:r>
          </a:p>
          <a:p>
            <a:pPr marL="0" indent="0">
              <a:defRPr/>
            </a:pPr>
            <a:r>
              <a:rPr lang="en-US" dirty="0" smtClean="0"/>
              <a:t>Approved for public release: distribution unlimited.</a:t>
            </a:r>
            <a:endParaRPr lang="en-US" b="0" dirty="0" smtClean="0"/>
          </a:p>
        </p:txBody>
      </p:sp>
    </p:spTree>
    <p:extLst>
      <p:ext uri="{BB962C8B-B14F-4D97-AF65-F5344CB8AC3E}">
        <p14:creationId xmlns:p14="http://schemas.microsoft.com/office/powerpoint/2010/main" val="1970178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22634754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38526028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40035097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7"/>
          <a:stretch>
            <a:fillRect/>
          </a:stretch>
        </p:blipFill>
        <p:spPr>
          <a:xfrm>
            <a:off x="0" y="3048"/>
            <a:ext cx="9144000" cy="6851904"/>
          </a:xfrm>
          <a:prstGeom prst="rect">
            <a:avLst/>
          </a:prstGeom>
        </p:spPr>
      </p:pic>
      <p:sp>
        <p:nvSpPr>
          <p:cNvPr id="9" name="Rectangle 15"/>
          <p:cNvSpPr>
            <a:spLocks noChangeArrowheads="1"/>
          </p:cNvSpPr>
          <p:nvPr userDrawn="1"/>
        </p:nvSpPr>
        <p:spPr bwMode="auto">
          <a:xfrm>
            <a:off x="0" y="6636780"/>
            <a:ext cx="9144000" cy="217223"/>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 / DISTRIBUTION A: APPROVED FOR PUBLIC RELEASE. DISTRIBUTION IS UNLIMITED.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9" name="TextBox 18"/>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4090489922"/>
      </p:ext>
    </p:extLst>
  </p:cSld>
  <p:clrMap bg1="lt1" tx1="dk1" bg2="lt2" tx2="dk2" accent1="accent1" accent2="accent2" accent3="accent3" accent4="accent4" accent5="accent5" accent6="accent6" hlink="hlink" folHlink="folHlink"/>
  <p:sldLayoutIdLst>
    <p:sldLayoutId id="2147484215" r:id="rId1"/>
    <p:sldLayoutId id="2147484188" r:id="rId2"/>
    <p:sldLayoutId id="2147484189" r:id="rId3"/>
    <p:sldLayoutId id="2147484190" r:id="rId4"/>
    <p:sldLayoutId id="2147484192" r:id="rId5"/>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6"/>
          <a:stretch>
            <a:fillRect/>
          </a:stretch>
        </p:blipFill>
        <p:spPr>
          <a:xfrm>
            <a:off x="0" y="0"/>
            <a:ext cx="9144000" cy="6851904"/>
          </a:xfrm>
          <a:prstGeom prst="rect">
            <a:avLst/>
          </a:prstGeom>
        </p:spPr>
      </p:pic>
      <p:sp>
        <p:nvSpPr>
          <p:cNvPr id="9" name="Rectangle 15"/>
          <p:cNvSpPr>
            <a:spLocks noChangeArrowheads="1"/>
          </p:cNvSpPr>
          <p:nvPr userDrawn="1"/>
        </p:nvSpPr>
        <p:spPr bwMode="auto">
          <a:xfrm>
            <a:off x="1371600" y="6392338"/>
            <a:ext cx="6400800" cy="461665"/>
          </a:xfrm>
          <a:prstGeom prst="rect">
            <a:avLst/>
          </a:prstGeom>
          <a:noFill/>
          <a:ln w="9525">
            <a:noFill/>
            <a:miter lim="800000"/>
            <a:headEnd/>
            <a:tailEnd/>
          </a:ln>
        </p:spPr>
        <p:txBody>
          <a:bodyPr wrap="square" anchor="b">
            <a:spAutoFit/>
          </a:bodyPr>
          <a:lstStyle/>
          <a:p>
            <a:pPr algn="ctr">
              <a:defRPr/>
            </a:pPr>
            <a:r>
              <a:rPr lang="en-US" sz="800" b="0" i="0" dirty="0" smtClean="0">
                <a:solidFill>
                  <a:schemeClr val="bg1">
                    <a:lumMod val="50000"/>
                  </a:schemeClr>
                </a:solidFill>
                <a:latin typeface="Arial Bold" panose="020B0704020202020204" pitchFamily="34" charset="0"/>
                <a:cs typeface="Arial Bold" panose="020B0704020202020204" pitchFamily="34" charset="0"/>
              </a:rPr>
              <a:t>UNCLASSIFIED  </a:t>
            </a:r>
          </a:p>
          <a:p>
            <a:pPr marL="0" indent="0" algn="ctr"/>
            <a:r>
              <a:rPr lang="en-US" sz="800" b="0" i="0" dirty="0" smtClean="0">
                <a:solidFill>
                  <a:schemeClr val="bg1">
                    <a:lumMod val="50000"/>
                  </a:schemeClr>
                </a:solidFill>
              </a:rPr>
              <a:t>DISTRIBUTION STATEMENT A:</a:t>
            </a:r>
            <a:r>
              <a:rPr lang="en-US" sz="800" b="0" i="0" baseline="0" dirty="0" smtClean="0">
                <a:solidFill>
                  <a:schemeClr val="bg1">
                    <a:lumMod val="50000"/>
                  </a:schemeClr>
                </a:solidFill>
              </a:rPr>
              <a:t>  </a:t>
            </a:r>
            <a:r>
              <a:rPr lang="en-US" sz="800" b="0" i="0" dirty="0" smtClean="0">
                <a:solidFill>
                  <a:schemeClr val="bg1">
                    <a:lumMod val="50000"/>
                  </a:schemeClr>
                </a:solidFill>
              </a:rPr>
              <a:t>Approved for public release: distribution unlimited</a:t>
            </a:r>
          </a:p>
          <a:p>
            <a:pPr algn="ctr">
              <a:defRPr/>
            </a:pPr>
            <a:endParaRPr lang="en-US" sz="800" dirty="0" smtClean="0">
              <a:solidFill>
                <a:schemeClr val="accent2"/>
              </a:solidFill>
              <a:latin typeface="Arial Bold" panose="020B0704020202020204" pitchFamily="34" charset="0"/>
              <a:cs typeface="Arial Bold" panose="020B0704020202020204" pitchFamily="34" charset="0"/>
            </a:endParaRPr>
          </a:p>
        </p:txBody>
      </p:sp>
      <p:sp>
        <p:nvSpPr>
          <p:cNvPr id="11" name="Rectangle 15"/>
          <p:cNvSpPr>
            <a:spLocks noChangeArrowheads="1"/>
          </p:cNvSpPr>
          <p:nvPr userDrawn="1"/>
        </p:nvSpPr>
        <p:spPr bwMode="auto">
          <a:xfrm>
            <a:off x="0" y="4712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a:t>
            </a:r>
          </a:p>
        </p:txBody>
      </p:sp>
      <p:sp>
        <p:nvSpPr>
          <p:cNvPr id="19" name="TextBox 18"/>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Tree>
    <p:extLst>
      <p:ext uri="{BB962C8B-B14F-4D97-AF65-F5344CB8AC3E}">
        <p14:creationId xmlns:p14="http://schemas.microsoft.com/office/powerpoint/2010/main" val="2490609805"/>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cid:image002.jpg@01D69588.C5358C00" TargetMode="External"/><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r>
              <a:rPr lang="en-US" dirty="0" smtClean="0"/>
              <a:t>Sandy Picinic</a:t>
            </a:r>
            <a:endParaRPr lang="en-US" dirty="0"/>
          </a:p>
        </p:txBody>
      </p:sp>
      <p:sp>
        <p:nvSpPr>
          <p:cNvPr id="3" name="Text Placeholder 2"/>
          <p:cNvSpPr>
            <a:spLocks noGrp="1"/>
          </p:cNvSpPr>
          <p:nvPr>
            <p:ph type="body" sz="quarter" idx="14"/>
          </p:nvPr>
        </p:nvSpPr>
        <p:spPr/>
        <p:txBody>
          <a:bodyPr/>
          <a:lstStyle/>
          <a:p>
            <a:pPr marL="0" indent="0"/>
            <a:r>
              <a:rPr lang="en-US" dirty="0" smtClean="0"/>
              <a:t>Area Manager</a:t>
            </a:r>
            <a:endParaRPr lang="en-US" dirty="0"/>
          </a:p>
        </p:txBody>
      </p:sp>
      <p:sp>
        <p:nvSpPr>
          <p:cNvPr id="4" name="Text Placeholder 3"/>
          <p:cNvSpPr>
            <a:spLocks noGrp="1"/>
          </p:cNvSpPr>
          <p:nvPr>
            <p:ph type="body" sz="quarter" idx="15"/>
          </p:nvPr>
        </p:nvSpPr>
        <p:spPr/>
        <p:txBody>
          <a:bodyPr/>
          <a:lstStyle/>
          <a:p>
            <a:pPr marL="0" indent="0"/>
            <a:r>
              <a:rPr lang="en-US" dirty="0"/>
              <a:t>U.S. Army DEVCOM Armaments Center, Army Fuze Management Office</a:t>
            </a:r>
          </a:p>
        </p:txBody>
      </p:sp>
      <p:sp>
        <p:nvSpPr>
          <p:cNvPr id="5" name="Text Placeholder 4"/>
          <p:cNvSpPr>
            <a:spLocks noGrp="1"/>
          </p:cNvSpPr>
          <p:nvPr>
            <p:ph type="body" sz="quarter" idx="17"/>
          </p:nvPr>
        </p:nvSpPr>
        <p:spPr/>
        <p:txBody>
          <a:bodyPr/>
          <a:lstStyle/>
          <a:p>
            <a:r>
              <a:rPr lang="en-US" dirty="0" smtClean="0"/>
              <a:t>02 AUG 2022</a:t>
            </a:r>
            <a:endParaRPr lang="en-US" dirty="0"/>
          </a:p>
        </p:txBody>
      </p:sp>
      <p:sp>
        <p:nvSpPr>
          <p:cNvPr id="6" name="Text Placeholder 5"/>
          <p:cNvSpPr>
            <a:spLocks noGrp="1"/>
          </p:cNvSpPr>
          <p:nvPr>
            <p:ph type="body" sz="quarter" idx="12"/>
          </p:nvPr>
        </p:nvSpPr>
        <p:spPr/>
        <p:txBody>
          <a:bodyPr/>
          <a:lstStyle/>
          <a:p>
            <a:r>
              <a:rPr lang="en-US" dirty="0"/>
              <a:t>JOINT STANDARDIZATION BOARD </a:t>
            </a:r>
            <a:endParaRPr lang="en-US" dirty="0" smtClean="0"/>
          </a:p>
          <a:p>
            <a:r>
              <a:rPr lang="en-US" dirty="0" smtClean="0"/>
              <a:t>FUZE &amp; INITIATION </a:t>
            </a:r>
            <a:r>
              <a:rPr lang="en-US" dirty="0"/>
              <a:t>SYSTEMS </a:t>
            </a:r>
          </a:p>
        </p:txBody>
      </p:sp>
      <p:sp>
        <p:nvSpPr>
          <p:cNvPr id="7" name="Text Placeholder 6"/>
          <p:cNvSpPr>
            <a:spLocks noGrp="1"/>
          </p:cNvSpPr>
          <p:nvPr>
            <p:ph type="body" sz="quarter" idx="18"/>
          </p:nvPr>
        </p:nvSpPr>
        <p:spPr>
          <a:xfrm>
            <a:off x="5486401" y="5554023"/>
            <a:ext cx="3265670" cy="701337"/>
          </a:xfrm>
        </p:spPr>
        <p:txBody>
          <a:bodyPr/>
          <a:lstStyle/>
          <a:p>
            <a:pPr marL="0" indent="0"/>
            <a:r>
              <a:rPr lang="en-US" b="1" dirty="0"/>
              <a:t>DISTRIBUTION </a:t>
            </a:r>
            <a:r>
              <a:rPr lang="en-US" b="1" dirty="0" smtClean="0"/>
              <a:t>STATEMENT A </a:t>
            </a:r>
          </a:p>
          <a:p>
            <a:pPr marL="0" indent="0"/>
            <a:r>
              <a:rPr lang="en-US" dirty="0" smtClean="0"/>
              <a:t>Approved </a:t>
            </a:r>
            <a:r>
              <a:rPr lang="en-US" dirty="0"/>
              <a:t>for public release: distribution unlimited</a:t>
            </a:r>
          </a:p>
        </p:txBody>
      </p:sp>
    </p:spTree>
    <p:extLst>
      <p:ext uri="{BB962C8B-B14F-4D97-AF65-F5344CB8AC3E}">
        <p14:creationId xmlns:p14="http://schemas.microsoft.com/office/powerpoint/2010/main" val="1605598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Key Progress areas </a:t>
            </a:r>
            <a:endParaRPr lang="en-US" dirty="0"/>
          </a:p>
        </p:txBody>
      </p:sp>
      <p:sp>
        <p:nvSpPr>
          <p:cNvPr id="3" name="TextBox 2"/>
          <p:cNvSpPr txBox="1"/>
          <p:nvPr/>
        </p:nvSpPr>
        <p:spPr>
          <a:xfrm>
            <a:off x="817686" y="1222131"/>
            <a:ext cx="7429500" cy="4401205"/>
          </a:xfrm>
          <a:prstGeom prst="rect">
            <a:avLst/>
          </a:prstGeom>
          <a:noFill/>
        </p:spPr>
        <p:txBody>
          <a:bodyPr wrap="square" rtlCol="0">
            <a:spAutoFit/>
          </a:bodyPr>
          <a:lstStyle/>
          <a:p>
            <a:r>
              <a:rPr lang="en-US" sz="1800" b="1" dirty="0"/>
              <a:t>MIL-STD-1901, Revision B</a:t>
            </a:r>
          </a:p>
          <a:p>
            <a:pPr marL="171450" indent="-171450">
              <a:buFont typeface="Arial" panose="020B0604020202020204" pitchFamily="34" charset="0"/>
              <a:buChar char="•"/>
            </a:pPr>
            <a:r>
              <a:rPr lang="en-US" sz="1600" dirty="0" smtClean="0"/>
              <a:t>Design </a:t>
            </a:r>
            <a:r>
              <a:rPr lang="en-US" sz="1600" dirty="0"/>
              <a:t>safety criteria for ignition systems </a:t>
            </a:r>
            <a:r>
              <a:rPr lang="en-US" sz="1600" dirty="0" smtClean="0"/>
              <a:t>&amp; </a:t>
            </a:r>
            <a:r>
              <a:rPr lang="en-US" sz="1600" dirty="0"/>
              <a:t>ignition safety devices for use with munition rocket and missile motors.</a:t>
            </a:r>
          </a:p>
          <a:p>
            <a:pPr marL="171450" indent="-171450">
              <a:buFont typeface="Arial" panose="020B0604020202020204" pitchFamily="34" charset="0"/>
              <a:buChar char="•"/>
            </a:pPr>
            <a:r>
              <a:rPr lang="en-US" sz="1600" dirty="0" smtClean="0"/>
              <a:t>Significant changes include: new definitions, updates </a:t>
            </a:r>
            <a:r>
              <a:rPr lang="en-US" sz="1600" dirty="0"/>
              <a:t>c</a:t>
            </a:r>
            <a:r>
              <a:rPr lang="en-US" sz="1600" dirty="0" smtClean="0"/>
              <a:t>onsistent </a:t>
            </a:r>
            <a:r>
              <a:rPr lang="en-US" sz="1600" dirty="0"/>
              <a:t>with </a:t>
            </a:r>
            <a:r>
              <a:rPr lang="en-US" sz="1600" dirty="0" smtClean="0"/>
              <a:t>MIL-STD-1316F requirements, multiple-stage initiation systems and qualification </a:t>
            </a:r>
            <a:r>
              <a:rPr lang="en-US" sz="1600" dirty="0"/>
              <a:t>requirements.</a:t>
            </a:r>
          </a:p>
          <a:p>
            <a:pPr lvl="1"/>
            <a:endParaRPr lang="en-US" sz="1800" dirty="0"/>
          </a:p>
          <a:p>
            <a:r>
              <a:rPr lang="en-US" sz="1800" b="1" dirty="0"/>
              <a:t>MIL-STD-1316, Revision F, Notice 1</a:t>
            </a:r>
          </a:p>
          <a:p>
            <a:pPr marL="171450" indent="-171450">
              <a:buFont typeface="Arial" panose="020B0604020202020204" pitchFamily="34" charset="0"/>
              <a:buChar char="•"/>
            </a:pPr>
            <a:r>
              <a:rPr lang="en-US" sz="1600" dirty="0" smtClean="0"/>
              <a:t>Design </a:t>
            </a:r>
            <a:r>
              <a:rPr lang="en-US" sz="1600" dirty="0"/>
              <a:t>safety criteria for </a:t>
            </a:r>
            <a:r>
              <a:rPr lang="en-US" sz="1600" dirty="0" err="1"/>
              <a:t>fuzes</a:t>
            </a:r>
            <a:r>
              <a:rPr lang="en-US" sz="1600" dirty="0"/>
              <a:t> and Safety and Arming </a:t>
            </a:r>
            <a:r>
              <a:rPr lang="en-US" sz="1600" dirty="0" smtClean="0"/>
              <a:t>devices </a:t>
            </a:r>
            <a:r>
              <a:rPr lang="en-US" sz="1600" dirty="0"/>
              <a:t>that are subsystems of </a:t>
            </a:r>
            <a:r>
              <a:rPr lang="en-US" sz="1600" dirty="0" err="1"/>
              <a:t>fuzes</a:t>
            </a:r>
            <a:r>
              <a:rPr lang="en-US" sz="1600" dirty="0"/>
              <a:t>.</a:t>
            </a:r>
          </a:p>
          <a:p>
            <a:pPr marL="171450" indent="-171450">
              <a:buFont typeface="Arial" panose="020B0604020202020204" pitchFamily="34" charset="0"/>
              <a:buChar char="•"/>
            </a:pPr>
            <a:r>
              <a:rPr lang="en-US" sz="1600" dirty="0" smtClean="0"/>
              <a:t>Changes include: definition changes </a:t>
            </a:r>
            <a:r>
              <a:rPr lang="en-US" sz="1600" dirty="0"/>
              <a:t>consistent with MIL-STD-1901B and new arming delay requirements.</a:t>
            </a:r>
          </a:p>
          <a:p>
            <a:pPr lvl="1"/>
            <a:endParaRPr lang="en-US" sz="1800" dirty="0"/>
          </a:p>
          <a:p>
            <a:r>
              <a:rPr lang="en-US" sz="1800" b="1" dirty="0" smtClean="0"/>
              <a:t>JOTP-05x (In-line Initiator Qualification)</a:t>
            </a:r>
          </a:p>
          <a:p>
            <a:pPr marL="171450" indent="-171450">
              <a:buFont typeface="Arial" panose="020B0604020202020204" pitchFamily="34" charset="0"/>
              <a:buChar char="•"/>
            </a:pPr>
            <a:r>
              <a:rPr lang="en-US" sz="1600" dirty="0" smtClean="0"/>
              <a:t>Establishes the qualification criteria for In-Line Initiators. Leverages from MIL-DTL-23659.</a:t>
            </a:r>
          </a:p>
          <a:p>
            <a:endParaRPr lang="en-US" sz="1400" dirty="0" smtClean="0"/>
          </a:p>
        </p:txBody>
      </p:sp>
    </p:spTree>
    <p:extLst>
      <p:ext uri="{BB962C8B-B14F-4D97-AF65-F5344CB8AC3E}">
        <p14:creationId xmlns:p14="http://schemas.microsoft.com/office/powerpoint/2010/main" val="3131362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Key Progress areas – cont. </a:t>
            </a:r>
            <a:endParaRPr lang="en-US" dirty="0"/>
          </a:p>
        </p:txBody>
      </p:sp>
      <p:sp>
        <p:nvSpPr>
          <p:cNvPr id="3" name="TextBox 2"/>
          <p:cNvSpPr txBox="1"/>
          <p:nvPr/>
        </p:nvSpPr>
        <p:spPr>
          <a:xfrm>
            <a:off x="817686" y="1222131"/>
            <a:ext cx="7429500" cy="3600986"/>
          </a:xfrm>
          <a:prstGeom prst="rect">
            <a:avLst/>
          </a:prstGeom>
          <a:noFill/>
        </p:spPr>
        <p:txBody>
          <a:bodyPr wrap="square" rtlCol="0">
            <a:spAutoFit/>
          </a:bodyPr>
          <a:lstStyle/>
          <a:p>
            <a:r>
              <a:rPr lang="en-US" sz="1800" b="1" dirty="0" smtClean="0"/>
              <a:t>JOTP-055 (</a:t>
            </a:r>
            <a:r>
              <a:rPr lang="en-US" sz="1600" b="1" dirty="0" smtClean="0"/>
              <a:t>Criteria for Submunition Advanced Features to Meet the 2017 DOD Policy on Cluster Munition)</a:t>
            </a:r>
          </a:p>
          <a:p>
            <a:pPr marL="171450" indent="-171450">
              <a:buFont typeface="Arial" panose="020B0604020202020204" pitchFamily="34" charset="0"/>
              <a:buChar char="•"/>
            </a:pPr>
            <a:r>
              <a:rPr lang="en-US" sz="1600" dirty="0" smtClean="0"/>
              <a:t>Establishes the design and evaluation criteria for advanced features IAW with paragraph 5.b in the Technical Specifications for the 2017 DoD Cluster Munition Policy.</a:t>
            </a:r>
          </a:p>
          <a:p>
            <a:pPr marL="628650" lvl="1" indent="-171450">
              <a:buFont typeface="Arial" panose="020B0604020202020204" pitchFamily="34" charset="0"/>
              <a:buChar char="•"/>
            </a:pPr>
            <a:r>
              <a:rPr lang="en-US" sz="1600" dirty="0" smtClean="0"/>
              <a:t>Coordinated with OSD Policy and FESWG  </a:t>
            </a:r>
          </a:p>
          <a:p>
            <a:pPr marL="628650" lvl="1" indent="-171450">
              <a:buFont typeface="Arial" panose="020B0604020202020204" pitchFamily="34" charset="0"/>
              <a:buChar char="•"/>
            </a:pPr>
            <a:r>
              <a:rPr lang="en-US" sz="1600" dirty="0" smtClean="0"/>
              <a:t>Commenced approval process. Posted to ASSIST on 22 July 2022. </a:t>
            </a:r>
          </a:p>
          <a:p>
            <a:endParaRPr lang="en-US" sz="1800" dirty="0" smtClean="0"/>
          </a:p>
          <a:p>
            <a:r>
              <a:rPr lang="en-US" sz="1800" b="1" dirty="0" smtClean="0"/>
              <a:t>JOTP-05x (Safety Design Criteria for Remotely Controlled </a:t>
            </a:r>
            <a:r>
              <a:rPr lang="en-US" sz="1800" b="1" dirty="0" err="1" smtClean="0"/>
              <a:t>Fuzing</a:t>
            </a:r>
            <a:r>
              <a:rPr lang="en-US" sz="1800" b="1" dirty="0" smtClean="0"/>
              <a:t> Systems used in Munitions) </a:t>
            </a:r>
          </a:p>
          <a:p>
            <a:pPr marL="285750" indent="-285750">
              <a:buFont typeface="Arial" panose="020B0604020202020204" pitchFamily="34" charset="0"/>
              <a:buChar char="•"/>
            </a:pPr>
            <a:r>
              <a:rPr lang="en-US" sz="1600" dirty="0" smtClean="0"/>
              <a:t>Design safety criteria </a:t>
            </a:r>
            <a:r>
              <a:rPr lang="en-US" sz="1600" dirty="0"/>
              <a:t>for </a:t>
            </a:r>
            <a:r>
              <a:rPr lang="en-US" sz="1600" dirty="0" err="1" smtClean="0"/>
              <a:t>fuzes</a:t>
            </a:r>
            <a:r>
              <a:rPr lang="en-US" sz="1600" dirty="0" smtClean="0"/>
              <a:t> and </a:t>
            </a:r>
            <a:r>
              <a:rPr lang="en-US" sz="1600" dirty="0"/>
              <a:t>Safety and Arming devices </a:t>
            </a:r>
            <a:r>
              <a:rPr lang="en-US" sz="1600" dirty="0" smtClean="0"/>
              <a:t>that are remotely controlled to permit capabilities for safe passage, recovery, and overhead safety operations. </a:t>
            </a:r>
          </a:p>
          <a:p>
            <a:r>
              <a:rPr lang="en-US" sz="1200" dirty="0" smtClean="0"/>
              <a:t> </a:t>
            </a:r>
          </a:p>
        </p:txBody>
      </p:sp>
    </p:spTree>
    <p:extLst>
      <p:ext uri="{BB962C8B-B14F-4D97-AF65-F5344CB8AC3E}">
        <p14:creationId xmlns:p14="http://schemas.microsoft.com/office/powerpoint/2010/main" val="2220290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Next FESWG meeting</a:t>
            </a:r>
            <a:endParaRPr lang="en-US" dirty="0"/>
          </a:p>
        </p:txBody>
      </p:sp>
      <p:sp>
        <p:nvSpPr>
          <p:cNvPr id="4" name="TextBox 3"/>
          <p:cNvSpPr txBox="1"/>
          <p:nvPr/>
        </p:nvSpPr>
        <p:spPr>
          <a:xfrm>
            <a:off x="924449" y="1397977"/>
            <a:ext cx="7262446" cy="3847207"/>
          </a:xfrm>
          <a:prstGeom prst="rect">
            <a:avLst/>
          </a:prstGeom>
          <a:noFill/>
        </p:spPr>
        <p:txBody>
          <a:bodyPr wrap="square" rtlCol="0">
            <a:spAutoFit/>
          </a:bodyPr>
          <a:lstStyle/>
          <a:p>
            <a:r>
              <a:rPr lang="en-US" sz="2000" b="1" dirty="0" smtClean="0"/>
              <a:t>105</a:t>
            </a:r>
            <a:r>
              <a:rPr lang="en-US" sz="2000" b="1" baseline="30000" dirty="0" smtClean="0"/>
              <a:t>th</a:t>
            </a:r>
            <a:r>
              <a:rPr lang="en-US" sz="2000" b="1" dirty="0" smtClean="0"/>
              <a:t> </a:t>
            </a:r>
            <a:r>
              <a:rPr lang="en-US" sz="2000" b="1" dirty="0"/>
              <a:t>FESWG is scheduled for September 27-29 </a:t>
            </a:r>
            <a:endParaRPr lang="en-US" sz="2000" b="1" dirty="0" smtClean="0"/>
          </a:p>
          <a:p>
            <a:endParaRPr lang="en-US" sz="2000" dirty="0" smtClean="0"/>
          </a:p>
          <a:p>
            <a:r>
              <a:rPr lang="en-US" sz="2000" b="1" dirty="0" smtClean="0"/>
              <a:t>Meeting to be held at </a:t>
            </a:r>
            <a:r>
              <a:rPr lang="en-US" sz="2000" b="1" dirty="0"/>
              <a:t>Defense Microelectronics Activity (DMEA) </a:t>
            </a:r>
            <a:endParaRPr lang="en-US" sz="2000" b="1" dirty="0" smtClean="0"/>
          </a:p>
          <a:p>
            <a:pPr marL="342900" indent="-342900">
              <a:buFont typeface="Arial" panose="020B0604020202020204" pitchFamily="34" charset="0"/>
              <a:buChar char="•"/>
            </a:pPr>
            <a:r>
              <a:rPr lang="en-US" sz="2000" dirty="0"/>
              <a:t>DMEA was established by the Office of the Secretary of Defense (OSD) to jointly act as the DOD Center for microelectronics technology, acquisition, transformation, and </a:t>
            </a:r>
            <a:r>
              <a:rPr lang="en-US" sz="2000" dirty="0" smtClean="0"/>
              <a:t>support</a:t>
            </a:r>
            <a:endParaRPr lang="en-US" sz="2000" dirty="0"/>
          </a:p>
          <a:p>
            <a:pPr marL="342900" indent="-342900">
              <a:buFont typeface="Arial" panose="020B0604020202020204" pitchFamily="34" charset="0"/>
              <a:buChar char="•"/>
            </a:pPr>
            <a:r>
              <a:rPr lang="en-US" sz="2000" dirty="0" smtClean="0"/>
              <a:t>Leveraging </a:t>
            </a:r>
            <a:r>
              <a:rPr lang="en-US" sz="2000" dirty="0"/>
              <a:t>and sharing knowledge of DMEA highly specialized engineering facilities and microelectronics </a:t>
            </a:r>
            <a:r>
              <a:rPr lang="en-US" sz="2000" dirty="0" smtClean="0"/>
              <a:t>technology </a:t>
            </a:r>
          </a:p>
          <a:p>
            <a:endParaRPr lang="en-US" dirty="0"/>
          </a:p>
        </p:txBody>
      </p:sp>
      <p:sp>
        <p:nvSpPr>
          <p:cNvPr id="5" name="Rectangle 4"/>
          <p:cNvSpPr/>
          <p:nvPr/>
        </p:nvSpPr>
        <p:spPr>
          <a:xfrm>
            <a:off x="507625" y="6037180"/>
            <a:ext cx="8096094" cy="338554"/>
          </a:xfrm>
          <a:prstGeom prst="rect">
            <a:avLst/>
          </a:prstGeom>
          <a:solidFill>
            <a:schemeClr val="tx2">
              <a:lumMod val="40000"/>
              <a:lumOff val="60000"/>
            </a:schemeClr>
          </a:solidFill>
        </p:spPr>
        <p:txBody>
          <a:bodyPr wrap="square">
            <a:spAutoFit/>
          </a:bodyPr>
          <a:lstStyle/>
          <a:p>
            <a:pPr algn="ctr"/>
            <a:r>
              <a:rPr lang="en-US" sz="1600" b="1" dirty="0" smtClean="0"/>
              <a:t>105</a:t>
            </a:r>
            <a:r>
              <a:rPr lang="en-US" sz="1600" b="1" baseline="30000" dirty="0" smtClean="0"/>
              <a:t>th</a:t>
            </a:r>
            <a:r>
              <a:rPr lang="en-US" sz="1600" b="1" dirty="0" smtClean="0"/>
              <a:t> FESWG meeting scheduled for September 27-29 at DMEA</a:t>
            </a:r>
            <a:endParaRPr lang="en-US" sz="1600" b="1" dirty="0"/>
          </a:p>
        </p:txBody>
      </p:sp>
    </p:spTree>
    <p:extLst>
      <p:ext uri="{BB962C8B-B14F-4D97-AF65-F5344CB8AC3E}">
        <p14:creationId xmlns:p14="http://schemas.microsoft.com/office/powerpoint/2010/main" val="1251912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57804" y="2286001"/>
            <a:ext cx="8490775" cy="12858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mtClean="0"/>
              <a:t>DSP 2022 Presentation on NATO AC326 SG/A Initiation Systems Team (IST)</a:t>
            </a:r>
            <a:endParaRPr lang="en-US" dirty="0"/>
          </a:p>
        </p:txBody>
      </p:sp>
    </p:spTree>
    <p:extLst>
      <p:ext uri="{BB962C8B-B14F-4D97-AF65-F5344CB8AC3E}">
        <p14:creationId xmlns:p14="http://schemas.microsoft.com/office/powerpoint/2010/main" val="296788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err="1" smtClean="0"/>
              <a:t>Nato</a:t>
            </a:r>
            <a:r>
              <a:rPr lang="en-US" dirty="0" smtClean="0"/>
              <a:t> standardization</a:t>
            </a:r>
            <a:endParaRPr lang="en-US" dirty="0"/>
          </a:p>
        </p:txBody>
      </p:sp>
      <p:cxnSp>
        <p:nvCxnSpPr>
          <p:cNvPr id="3" name="Straight Connector 2"/>
          <p:cNvCxnSpPr/>
          <p:nvPr/>
        </p:nvCxnSpPr>
        <p:spPr>
          <a:xfrm>
            <a:off x="4504953" y="1825704"/>
            <a:ext cx="0" cy="2652713"/>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16200000">
            <a:off x="4093444" y="887425"/>
            <a:ext cx="852330" cy="3626537"/>
          </a:xfrm>
          <a:prstGeom prst="rect">
            <a:avLst/>
          </a:prstGeom>
          <a:solidFill>
            <a:schemeClr val="accent3">
              <a:lumMod val="40000"/>
              <a:lumOff val="60000"/>
            </a:schemeClr>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en-US" sz="1800" b="1" dirty="0"/>
              <a:t>Conference of National Armament Directors (CNAD)</a:t>
            </a:r>
          </a:p>
        </p:txBody>
      </p:sp>
      <p:sp>
        <p:nvSpPr>
          <p:cNvPr id="5" name="Rectangle 4"/>
          <p:cNvSpPr/>
          <p:nvPr/>
        </p:nvSpPr>
        <p:spPr>
          <a:xfrm rot="16200000">
            <a:off x="4093444" y="1984705"/>
            <a:ext cx="852330" cy="3626537"/>
          </a:xfrm>
          <a:prstGeom prst="rect">
            <a:avLst/>
          </a:prstGeom>
          <a:solidFill>
            <a:schemeClr val="tx2">
              <a:lumMod val="20000"/>
              <a:lumOff val="80000"/>
            </a:schemeClr>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1800" b="1" dirty="0">
                <a:solidFill>
                  <a:schemeClr val="tx1"/>
                </a:solidFill>
              </a:rPr>
              <a:t>AC/326  - CNAD Ammunition Safety Group (CASG)</a:t>
            </a:r>
          </a:p>
        </p:txBody>
      </p:sp>
      <p:sp>
        <p:nvSpPr>
          <p:cNvPr id="6" name="Rectangle 5"/>
          <p:cNvSpPr/>
          <p:nvPr/>
        </p:nvSpPr>
        <p:spPr>
          <a:xfrm rot="16200000">
            <a:off x="4093443" y="-227754"/>
            <a:ext cx="852330" cy="3626537"/>
          </a:xfrm>
          <a:prstGeom prst="rect">
            <a:avLst/>
          </a:prstGeom>
          <a:solidFill>
            <a:schemeClr val="accent3">
              <a:lumMod val="40000"/>
              <a:lumOff val="60000"/>
            </a:schemeClr>
          </a:solidFill>
          <a:ln w="28575">
            <a:solidFill>
              <a:schemeClr val="accent4"/>
            </a:solidFill>
          </a:ln>
        </p:spPr>
        <p:style>
          <a:lnRef idx="1">
            <a:schemeClr val="accent1"/>
          </a:lnRef>
          <a:fillRef idx="0">
            <a:schemeClr val="accent1"/>
          </a:fillRef>
          <a:effectRef idx="0">
            <a:schemeClr val="accent1"/>
          </a:effectRef>
          <a:fontRef idx="minor">
            <a:schemeClr val="tx1"/>
          </a:fontRef>
        </p:style>
        <p:txBody>
          <a:bodyPr vert="vert" rtlCol="0" anchor="ctr"/>
          <a:lstStyle/>
          <a:p>
            <a:pPr algn="ctr"/>
            <a:r>
              <a:rPr lang="en-US" sz="1800" b="1" dirty="0"/>
              <a:t>NORTH ATLANTIC </a:t>
            </a:r>
            <a:r>
              <a:rPr lang="en-US" sz="1800" b="1" dirty="0" smtClean="0"/>
              <a:t>COUNCIL (NAC)</a:t>
            </a:r>
            <a:endParaRPr lang="en-US" sz="1800" b="1" dirty="0"/>
          </a:p>
        </p:txBody>
      </p:sp>
      <p:cxnSp>
        <p:nvCxnSpPr>
          <p:cNvPr id="7" name="Straight Connector 6"/>
          <p:cNvCxnSpPr/>
          <p:nvPr/>
        </p:nvCxnSpPr>
        <p:spPr>
          <a:xfrm>
            <a:off x="2501525" y="4478417"/>
            <a:ext cx="53260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01525" y="4478417"/>
            <a:ext cx="0" cy="80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65123" y="4478417"/>
            <a:ext cx="0" cy="80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827594" y="4478417"/>
            <a:ext cx="0" cy="80986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16200000">
            <a:off x="848978" y="4650079"/>
            <a:ext cx="1630679" cy="16878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1400" b="1" dirty="0" smtClean="0">
                <a:solidFill>
                  <a:schemeClr val="tx1"/>
                </a:solidFill>
              </a:rPr>
              <a:t>SG/A </a:t>
            </a:r>
            <a:r>
              <a:rPr lang="en-US" sz="1400" b="1" dirty="0">
                <a:solidFill>
                  <a:schemeClr val="tx1"/>
                </a:solidFill>
              </a:rPr>
              <a:t>(EMT) </a:t>
            </a:r>
          </a:p>
          <a:p>
            <a:pPr algn="ctr"/>
            <a:r>
              <a:rPr lang="en-US" sz="1400" b="1" dirty="0">
                <a:solidFill>
                  <a:schemeClr val="tx1"/>
                </a:solidFill>
              </a:rPr>
              <a:t>Energetic Materials</a:t>
            </a:r>
          </a:p>
        </p:txBody>
      </p:sp>
      <p:sp>
        <p:nvSpPr>
          <p:cNvPr id="12" name="Rectangle 11"/>
          <p:cNvSpPr/>
          <p:nvPr/>
        </p:nvSpPr>
        <p:spPr>
          <a:xfrm rot="16200000">
            <a:off x="2582687" y="4604250"/>
            <a:ext cx="1630677" cy="1779540"/>
          </a:xfrm>
          <a:prstGeom prst="rect">
            <a:avLst/>
          </a:prstGeom>
          <a:solidFill>
            <a:srgbClr val="DFF1DB"/>
          </a:solidFill>
          <a:ln>
            <a:solidFill>
              <a:srgbClr val="006600"/>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1400" b="1" dirty="0">
                <a:solidFill>
                  <a:schemeClr val="tx1"/>
                </a:solidFill>
              </a:rPr>
              <a:t>SG/A (IST)</a:t>
            </a:r>
          </a:p>
          <a:p>
            <a:pPr algn="ctr"/>
            <a:r>
              <a:rPr lang="en-US" sz="1400" b="1" dirty="0" err="1">
                <a:solidFill>
                  <a:schemeClr val="tx1"/>
                </a:solidFill>
              </a:rPr>
              <a:t>Fuzing</a:t>
            </a:r>
            <a:r>
              <a:rPr lang="en-US" sz="1400" b="1" dirty="0">
                <a:solidFill>
                  <a:schemeClr val="tx1"/>
                </a:solidFill>
              </a:rPr>
              <a:t> &amp; Initiation </a:t>
            </a:r>
            <a:r>
              <a:rPr lang="en-US" sz="1400" b="1" dirty="0" smtClean="0">
                <a:solidFill>
                  <a:schemeClr val="tx1"/>
                </a:solidFill>
              </a:rPr>
              <a:t>Systems</a:t>
            </a:r>
            <a:br>
              <a:rPr lang="en-US" sz="1400" b="1" dirty="0" smtClean="0">
                <a:solidFill>
                  <a:schemeClr val="tx1"/>
                </a:solidFill>
              </a:rPr>
            </a:br>
            <a:endParaRPr lang="en-US" sz="1400" b="1" dirty="0">
              <a:solidFill>
                <a:schemeClr val="tx1"/>
              </a:solidFill>
            </a:endParaRPr>
          </a:p>
          <a:p>
            <a:pPr algn="ctr"/>
            <a:r>
              <a:rPr lang="en-US" sz="1400" b="1" dirty="0" smtClean="0">
                <a:solidFill>
                  <a:srgbClr val="006600"/>
                </a:solidFill>
              </a:rPr>
              <a:t>Chaired by </a:t>
            </a:r>
            <a:br>
              <a:rPr lang="en-US" sz="1400" b="1" dirty="0" smtClean="0">
                <a:solidFill>
                  <a:srgbClr val="006600"/>
                </a:solidFill>
              </a:rPr>
            </a:br>
            <a:r>
              <a:rPr lang="en-US" sz="1400" b="1" dirty="0" smtClean="0">
                <a:solidFill>
                  <a:srgbClr val="006600"/>
                </a:solidFill>
              </a:rPr>
              <a:t>AFMO</a:t>
            </a:r>
            <a:endParaRPr lang="en-US" sz="1400" b="1" dirty="0">
              <a:solidFill>
                <a:srgbClr val="006600"/>
              </a:solidFill>
            </a:endParaRPr>
          </a:p>
        </p:txBody>
      </p:sp>
      <p:sp>
        <p:nvSpPr>
          <p:cNvPr id="13" name="Rectangle 12"/>
          <p:cNvSpPr/>
          <p:nvPr/>
        </p:nvSpPr>
        <p:spPr>
          <a:xfrm rot="16200000">
            <a:off x="4949783" y="4650080"/>
            <a:ext cx="1630679" cy="16878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1400" b="1" dirty="0">
                <a:solidFill>
                  <a:schemeClr val="tx1"/>
                </a:solidFill>
              </a:rPr>
              <a:t>SG/B</a:t>
            </a:r>
          </a:p>
          <a:p>
            <a:pPr algn="ctr"/>
            <a:r>
              <a:rPr lang="en-US" sz="1400" b="1" dirty="0">
                <a:solidFill>
                  <a:schemeClr val="tx1"/>
                </a:solidFill>
              </a:rPr>
              <a:t>Munition Systems Safety</a:t>
            </a:r>
          </a:p>
        </p:txBody>
      </p:sp>
      <p:sp>
        <p:nvSpPr>
          <p:cNvPr id="14" name="Rectangle 13"/>
          <p:cNvSpPr/>
          <p:nvPr/>
        </p:nvSpPr>
        <p:spPr>
          <a:xfrm rot="16200000">
            <a:off x="7012254" y="4650080"/>
            <a:ext cx="1630679" cy="16878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algn="ctr"/>
            <a:r>
              <a:rPr lang="en-US" sz="1400" b="1" dirty="0">
                <a:solidFill>
                  <a:schemeClr val="tx1"/>
                </a:solidFill>
              </a:rPr>
              <a:t>SG/C</a:t>
            </a:r>
          </a:p>
          <a:p>
            <a:pPr algn="ctr"/>
            <a:r>
              <a:rPr lang="en-US" sz="1400" b="1" dirty="0">
                <a:solidFill>
                  <a:schemeClr val="tx1"/>
                </a:solidFill>
              </a:rPr>
              <a:t>Munition Transportation and Storage</a:t>
            </a:r>
          </a:p>
        </p:txBody>
      </p:sp>
    </p:spTree>
    <p:extLst>
      <p:ext uri="{BB962C8B-B14F-4D97-AF65-F5344CB8AC3E}">
        <p14:creationId xmlns:p14="http://schemas.microsoft.com/office/powerpoint/2010/main" val="3075455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err="1" smtClean="0"/>
              <a:t>Nato</a:t>
            </a:r>
            <a:r>
              <a:rPr lang="en-US" dirty="0" smtClean="0"/>
              <a:t> standardization</a:t>
            </a:r>
            <a:endParaRPr lang="en-US" dirty="0"/>
          </a:p>
        </p:txBody>
      </p:sp>
      <p:sp>
        <p:nvSpPr>
          <p:cNvPr id="3" name="Rectangle 2"/>
          <p:cNvSpPr/>
          <p:nvPr/>
        </p:nvSpPr>
        <p:spPr>
          <a:xfrm>
            <a:off x="3982720" y="3556203"/>
            <a:ext cx="4231640" cy="2300258"/>
          </a:xfrm>
          <a:prstGeom prst="rect">
            <a:avLst/>
          </a:prstGeom>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91440" rIns="0" anchor="ctr">
            <a:noAutofit/>
          </a:bodyPr>
          <a:lstStyle/>
          <a:p>
            <a:pPr lvl="0">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Two Meetings Each Year</a:t>
            </a:r>
          </a:p>
          <a:p>
            <a:pPr lvl="1" indent="-228600">
              <a:spcBef>
                <a:spcPts val="600"/>
              </a:spcBef>
              <a:spcAft>
                <a:spcPts val="600"/>
              </a:spcAft>
              <a:buFont typeface="Arial" panose="020B0604020202020204" pitchFamily="34" charset="0"/>
              <a:buChar char="•"/>
            </a:pPr>
            <a:r>
              <a:rPr lang="en-US" sz="1800" dirty="0" smtClean="0">
                <a:solidFill>
                  <a:srgbClr val="000000"/>
                </a:solidFill>
                <a:latin typeface="Arial" pitchFamily="34" charset="0"/>
                <a:cs typeface="Arial" pitchFamily="34" charset="0"/>
              </a:rPr>
              <a:t>Each </a:t>
            </a:r>
            <a:r>
              <a:rPr lang="en-US" sz="1800" dirty="0">
                <a:solidFill>
                  <a:srgbClr val="000000"/>
                </a:solidFill>
                <a:latin typeface="Arial" pitchFamily="34" charset="0"/>
                <a:cs typeface="Arial" pitchFamily="34" charset="0"/>
              </a:rPr>
              <a:t>group meets separately</a:t>
            </a:r>
          </a:p>
        </p:txBody>
      </p:sp>
      <p:sp>
        <p:nvSpPr>
          <p:cNvPr id="4" name="Rectangle 3"/>
          <p:cNvSpPr/>
          <p:nvPr/>
        </p:nvSpPr>
        <p:spPr>
          <a:xfrm>
            <a:off x="965200" y="1569720"/>
            <a:ext cx="4475480" cy="2347942"/>
          </a:xfrm>
          <a:prstGeom prst="rect">
            <a:avLst/>
          </a:prstGeom>
          <a:ln>
            <a:solidFill>
              <a:schemeClr val="accent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ctr">
            <a:noAutofit/>
          </a:bodyPr>
          <a:lstStyle/>
          <a:p>
            <a:pPr lvl="0">
              <a:spcBef>
                <a:spcPts val="600"/>
              </a:spcBef>
              <a:spcAft>
                <a:spcPts val="600"/>
              </a:spcAft>
            </a:pPr>
            <a:r>
              <a:rPr lang="en-US" sz="1800" b="1" dirty="0">
                <a:solidFill>
                  <a:srgbClr val="000000"/>
                </a:solidFill>
                <a:latin typeface="Arial" pitchFamily="34" charset="0"/>
                <a:ea typeface="ＭＳ Ｐゴシック" charset="0"/>
                <a:cs typeface="Arial" pitchFamily="34" charset="0"/>
              </a:rPr>
              <a:t>SG/A Co-Chair </a:t>
            </a:r>
            <a:r>
              <a:rPr lang="en-US" sz="1800" b="1" dirty="0" smtClean="0">
                <a:solidFill>
                  <a:srgbClr val="000000"/>
                </a:solidFill>
                <a:latin typeface="Arial" pitchFamily="34" charset="0"/>
                <a:ea typeface="ＭＳ Ｐゴシック" charset="0"/>
                <a:cs typeface="Arial" pitchFamily="34" charset="0"/>
              </a:rPr>
              <a:t>Arrangement</a:t>
            </a:r>
            <a:r>
              <a:rPr lang="en-US" sz="1800" b="1" dirty="0">
                <a:solidFill>
                  <a:srgbClr val="000000"/>
                </a:solidFill>
                <a:latin typeface="Arial" pitchFamily="34" charset="0"/>
                <a:ea typeface="ＭＳ Ｐゴシック" charset="0"/>
                <a:cs typeface="Arial" pitchFamily="34" charset="0"/>
              </a:rPr>
              <a:t>:</a:t>
            </a:r>
          </a:p>
          <a:p>
            <a:pPr marL="396875" lvl="1" indent="-168275">
              <a:spcBef>
                <a:spcPts val="600"/>
              </a:spcBef>
              <a:spcAft>
                <a:spcPts val="600"/>
              </a:spcAft>
              <a:buFont typeface="Arial" panose="020B0604020202020204" pitchFamily="34" charset="0"/>
              <a:buChar char="•"/>
            </a:pPr>
            <a:r>
              <a:rPr lang="en-US" sz="1800" dirty="0">
                <a:solidFill>
                  <a:srgbClr val="000000"/>
                </a:solidFill>
                <a:latin typeface="Arial" pitchFamily="34" charset="0"/>
                <a:cs typeface="Arial" pitchFamily="34" charset="0"/>
              </a:rPr>
              <a:t>Chair for Energetic Materials </a:t>
            </a:r>
            <a:r>
              <a:rPr lang="en-US" sz="1800" dirty="0" smtClean="0">
                <a:solidFill>
                  <a:schemeClr val="tx1"/>
                </a:solidFill>
                <a:latin typeface="Arial" pitchFamily="34" charset="0"/>
                <a:cs typeface="Arial" pitchFamily="34" charset="0"/>
              </a:rPr>
              <a:t>Team </a:t>
            </a:r>
            <a:endParaRPr lang="en-US" sz="1800" dirty="0">
              <a:solidFill>
                <a:schemeClr val="tx1"/>
              </a:solidFill>
              <a:latin typeface="Arial" pitchFamily="34" charset="0"/>
              <a:cs typeface="Arial" pitchFamily="34" charset="0"/>
            </a:endParaRPr>
          </a:p>
          <a:p>
            <a:pPr marL="396875" lvl="1" indent="-168275">
              <a:spcBef>
                <a:spcPts val="600"/>
              </a:spcBef>
              <a:spcAft>
                <a:spcPts val="600"/>
              </a:spcAft>
              <a:buFont typeface="Arial" panose="020B0604020202020204" pitchFamily="34" charset="0"/>
              <a:buChar char="•"/>
            </a:pPr>
            <a:r>
              <a:rPr lang="en-US" sz="1800" dirty="0">
                <a:solidFill>
                  <a:srgbClr val="000000"/>
                </a:solidFill>
                <a:latin typeface="Arial" pitchFamily="34" charset="0"/>
                <a:cs typeface="Arial" pitchFamily="34" charset="0"/>
              </a:rPr>
              <a:t>Chair for Initiation Systems </a:t>
            </a:r>
            <a:r>
              <a:rPr lang="en-US" sz="1800" dirty="0" smtClean="0">
                <a:solidFill>
                  <a:schemeClr val="tx1"/>
                </a:solidFill>
                <a:latin typeface="Arial" pitchFamily="34" charset="0"/>
                <a:cs typeface="Arial" pitchFamily="34" charset="0"/>
              </a:rPr>
              <a:t>Team </a:t>
            </a:r>
            <a:r>
              <a:rPr lang="en-US" sz="1800" i="1" dirty="0">
                <a:solidFill>
                  <a:srgbClr val="00B050"/>
                </a:solidFill>
                <a:latin typeface="Arial" pitchFamily="34" charset="0"/>
                <a:cs typeface="Arial" pitchFamily="34" charset="0"/>
              </a:rPr>
              <a:t>(Chaired by AFMO)</a:t>
            </a:r>
            <a:endParaRPr lang="en-US" sz="1600" b="1" dirty="0"/>
          </a:p>
        </p:txBody>
      </p:sp>
      <p:grpSp>
        <p:nvGrpSpPr>
          <p:cNvPr id="5" name="Group 4"/>
          <p:cNvGrpSpPr/>
          <p:nvPr/>
        </p:nvGrpSpPr>
        <p:grpSpPr>
          <a:xfrm>
            <a:off x="980440" y="4070637"/>
            <a:ext cx="2909048" cy="1766285"/>
            <a:chOff x="776696" y="3963957"/>
            <a:chExt cx="3097552" cy="1892506"/>
          </a:xfrm>
        </p:grpSpPr>
        <p:sp>
          <p:nvSpPr>
            <p:cNvPr id="6" name="Flowchart: Delay 5"/>
            <p:cNvSpPr/>
            <p:nvPr/>
          </p:nvSpPr>
          <p:spPr>
            <a:xfrm rot="16200000">
              <a:off x="986214" y="4513404"/>
              <a:ext cx="640377" cy="1059413"/>
            </a:xfrm>
            <a:prstGeom prst="flowChartDelay">
              <a:avLst/>
            </a:prstGeom>
            <a:solidFill>
              <a:srgbClr val="0066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Oval 6"/>
            <p:cNvSpPr/>
            <p:nvPr/>
          </p:nvSpPr>
          <p:spPr>
            <a:xfrm>
              <a:off x="936840" y="3963957"/>
              <a:ext cx="739125" cy="711530"/>
            </a:xfrm>
            <a:prstGeom prst="ellipse">
              <a:avLst/>
            </a:prstGeom>
            <a:solidFill>
              <a:srgbClr val="0066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8" name="Group 7"/>
            <p:cNvGrpSpPr/>
            <p:nvPr/>
          </p:nvGrpSpPr>
          <p:grpSpPr>
            <a:xfrm>
              <a:off x="1368867" y="4175705"/>
              <a:ext cx="2505381" cy="1680758"/>
              <a:chOff x="5724249" y="1432560"/>
              <a:chExt cx="2505381" cy="1680758"/>
            </a:xfrm>
          </p:grpSpPr>
          <p:grpSp>
            <p:nvGrpSpPr>
              <p:cNvPr id="9" name="Group 8"/>
              <p:cNvGrpSpPr/>
              <p:nvPr/>
            </p:nvGrpSpPr>
            <p:grpSpPr>
              <a:xfrm>
                <a:off x="5724249" y="1432560"/>
                <a:ext cx="1806282" cy="1633322"/>
                <a:chOff x="5879554" y="1210711"/>
                <a:chExt cx="2234620" cy="2099011"/>
              </a:xfrm>
            </p:grpSpPr>
            <p:sp>
              <p:nvSpPr>
                <p:cNvPr id="12" name="Flowchart: Delay 11"/>
                <p:cNvSpPr/>
                <p:nvPr/>
              </p:nvSpPr>
              <p:spPr>
                <a:xfrm rot="16200000">
                  <a:off x="7047374" y="1942230"/>
                  <a:ext cx="822960" cy="1310640"/>
                </a:xfrm>
                <a:prstGeom prst="flowChartDelay">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Oval 12"/>
                <p:cNvSpPr/>
                <p:nvPr/>
              </p:nvSpPr>
              <p:spPr>
                <a:xfrm>
                  <a:off x="7001654" y="1210711"/>
                  <a:ext cx="914400" cy="914400"/>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Flowchart: Delay 13"/>
                <p:cNvSpPr/>
                <p:nvPr/>
              </p:nvSpPr>
              <p:spPr>
                <a:xfrm rot="16200000">
                  <a:off x="6123394" y="2242922"/>
                  <a:ext cx="822960" cy="1310640"/>
                </a:xfrm>
                <a:prstGeom prst="flowChartDelay">
                  <a:avLst/>
                </a:prstGeom>
                <a:solidFill>
                  <a:srgbClr val="00339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p:cNvSpPr/>
                <p:nvPr/>
              </p:nvSpPr>
              <p:spPr>
                <a:xfrm>
                  <a:off x="6077674" y="1511402"/>
                  <a:ext cx="914400" cy="914400"/>
                </a:xfrm>
                <a:prstGeom prst="ellipse">
                  <a:avLst/>
                </a:prstGeom>
                <a:solidFill>
                  <a:srgbClr val="00339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0" name="Flowchart: Delay 9"/>
              <p:cNvSpPr/>
              <p:nvPr/>
            </p:nvSpPr>
            <p:spPr>
              <a:xfrm rot="16200000">
                <a:off x="7379735" y="2263423"/>
                <a:ext cx="640377" cy="1059413"/>
              </a:xfrm>
              <a:prstGeom prst="flowChartDelay">
                <a:avLst/>
              </a:prstGeom>
              <a:solidFill>
                <a:srgbClr val="9FDF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Oval 10"/>
              <p:cNvSpPr/>
              <p:nvPr/>
            </p:nvSpPr>
            <p:spPr>
              <a:xfrm>
                <a:off x="7330361" y="1713974"/>
                <a:ext cx="739125" cy="711530"/>
              </a:xfrm>
              <a:prstGeom prst="ellipse">
                <a:avLst/>
              </a:prstGeom>
              <a:solidFill>
                <a:srgbClr val="9FDFF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sp>
        <p:nvSpPr>
          <p:cNvPr id="16" name="Flowchart: Delay 15"/>
          <p:cNvSpPr/>
          <p:nvPr/>
        </p:nvSpPr>
        <p:spPr>
          <a:xfrm rot="16200000">
            <a:off x="5882104" y="1693291"/>
            <a:ext cx="597667" cy="994942"/>
          </a:xfrm>
          <a:prstGeom prst="flowChartDelay">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Oval 16"/>
          <p:cNvSpPr/>
          <p:nvPr/>
        </p:nvSpPr>
        <p:spPr>
          <a:xfrm>
            <a:off x="5833865" y="1183582"/>
            <a:ext cx="694145" cy="664075"/>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Flowchart: Delay 17"/>
          <p:cNvSpPr/>
          <p:nvPr/>
        </p:nvSpPr>
        <p:spPr>
          <a:xfrm rot="16200000">
            <a:off x="7084604" y="2667267"/>
            <a:ext cx="597667" cy="994942"/>
          </a:xfrm>
          <a:prstGeom prst="flowChartDelay">
            <a:avLst/>
          </a:prstGeom>
          <a:solidFill>
            <a:srgbClr val="00669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9" name="Oval 18"/>
          <p:cNvSpPr/>
          <p:nvPr/>
        </p:nvSpPr>
        <p:spPr>
          <a:xfrm>
            <a:off x="7036365" y="2157558"/>
            <a:ext cx="694145" cy="664075"/>
          </a:xfrm>
          <a:prstGeom prst="ellipse">
            <a:avLst/>
          </a:prstGeom>
          <a:solidFill>
            <a:srgbClr val="00669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Shape 19"/>
          <p:cNvSpPr/>
          <p:nvPr/>
        </p:nvSpPr>
        <p:spPr>
          <a:xfrm rot="17009536">
            <a:off x="5766568" y="1389267"/>
            <a:ext cx="2078736" cy="2078736"/>
          </a:xfrm>
          <a:prstGeom prst="leftCircularArrow">
            <a:avLst>
              <a:gd name="adj1" fmla="val 6452"/>
              <a:gd name="adj2" fmla="val 429999"/>
              <a:gd name="adj3" fmla="val 10489124"/>
              <a:gd name="adj4" fmla="val 14837806"/>
              <a:gd name="adj5" fmla="val 7527"/>
            </a:avLst>
          </a:prstGeom>
          <a:solidFill>
            <a:schemeClr val="tx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Shape 20"/>
          <p:cNvSpPr/>
          <p:nvPr/>
        </p:nvSpPr>
        <p:spPr>
          <a:xfrm rot="5679857">
            <a:off x="5818021" y="1303760"/>
            <a:ext cx="2078736" cy="2078736"/>
          </a:xfrm>
          <a:prstGeom prst="leftCircularArrow">
            <a:avLst>
              <a:gd name="adj1" fmla="val 6452"/>
              <a:gd name="adj2" fmla="val 429999"/>
              <a:gd name="adj3" fmla="val 10489124"/>
              <a:gd name="adj4" fmla="val 14837806"/>
              <a:gd name="adj5" fmla="val 7527"/>
            </a:avLst>
          </a:prstGeom>
          <a:solidFill>
            <a:srgbClr val="006699"/>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1208608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err="1" smtClean="0"/>
              <a:t>Nato</a:t>
            </a:r>
            <a:r>
              <a:rPr lang="en-US" dirty="0" smtClean="0"/>
              <a:t> document structure</a:t>
            </a:r>
            <a:endParaRPr lang="en-US" dirty="0"/>
          </a:p>
        </p:txBody>
      </p:sp>
      <p:sp>
        <p:nvSpPr>
          <p:cNvPr id="3" name="Text Box 7"/>
          <p:cNvSpPr txBox="1">
            <a:spLocks noChangeArrowheads="1"/>
          </p:cNvSpPr>
          <p:nvPr/>
        </p:nvSpPr>
        <p:spPr bwMode="auto">
          <a:xfrm>
            <a:off x="4166203" y="1405207"/>
            <a:ext cx="3868579" cy="461665"/>
          </a:xfrm>
          <a:prstGeom prst="rect">
            <a:avLst/>
          </a:prstGeom>
          <a:solidFill>
            <a:schemeClr val="tx2">
              <a:lumMod val="20000"/>
              <a:lumOff val="80000"/>
            </a:schemeClr>
          </a:solidFill>
          <a:ln w="9525">
            <a:solidFill>
              <a:schemeClr val="tx2"/>
            </a:solidFill>
            <a:miter lim="800000"/>
            <a:headEnd/>
            <a:tailEnd/>
          </a:ln>
          <a:effectLst/>
          <a:extLst/>
        </p:spPr>
        <p:txBody>
          <a:bodyPr wrap="square">
            <a:spAutoFit/>
          </a:bodyPr>
          <a:lstStyle/>
          <a:p>
            <a:pPr algn="ctr">
              <a:spcBef>
                <a:spcPct val="50000"/>
              </a:spcBef>
            </a:pPr>
            <a:r>
              <a:rPr lang="fr-FR" altLang="en-US" b="1" dirty="0"/>
              <a:t>Allied Publications (AP)</a:t>
            </a:r>
          </a:p>
        </p:txBody>
      </p:sp>
      <p:grpSp>
        <p:nvGrpSpPr>
          <p:cNvPr id="4" name="Group 3"/>
          <p:cNvGrpSpPr/>
          <p:nvPr/>
        </p:nvGrpSpPr>
        <p:grpSpPr>
          <a:xfrm>
            <a:off x="266249" y="1318121"/>
            <a:ext cx="8634606" cy="5112818"/>
            <a:chOff x="279400" y="1569720"/>
            <a:chExt cx="9149825" cy="4730272"/>
          </a:xfrm>
        </p:grpSpPr>
        <p:sp>
          <p:nvSpPr>
            <p:cNvPr id="5" name="Rectangle 4"/>
            <p:cNvSpPr/>
            <p:nvPr/>
          </p:nvSpPr>
          <p:spPr>
            <a:xfrm>
              <a:off x="279400" y="1569720"/>
              <a:ext cx="2966721" cy="2606041"/>
            </a:xfrm>
            <a:prstGeom prst="rect">
              <a:avLst/>
            </a:prstGeom>
            <a:ln>
              <a:solidFill>
                <a:schemeClr val="accent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t">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Covering Documents</a:t>
              </a:r>
              <a:endParaRPr lang="en-US" sz="1600" b="1" dirty="0"/>
            </a:p>
          </p:txBody>
        </p:sp>
        <p:sp>
          <p:nvSpPr>
            <p:cNvPr id="6" name="Rectangle 5"/>
            <p:cNvSpPr/>
            <p:nvPr/>
          </p:nvSpPr>
          <p:spPr>
            <a:xfrm>
              <a:off x="3371691" y="2486114"/>
              <a:ext cx="2966720" cy="2606040"/>
            </a:xfrm>
            <a:prstGeom prst="rect">
              <a:avLst/>
            </a:prstGeom>
            <a:solidFill>
              <a:schemeClr val="tx2">
                <a:lumMod val="20000"/>
                <a:lumOff val="80000"/>
              </a:schemeClr>
            </a:solidFill>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t">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Allied Standards</a:t>
              </a:r>
              <a:endParaRPr lang="en-US" sz="1600" b="1" dirty="0"/>
            </a:p>
          </p:txBody>
        </p:sp>
        <p:sp>
          <p:nvSpPr>
            <p:cNvPr id="7" name="Rectangle 6"/>
            <p:cNvSpPr/>
            <p:nvPr/>
          </p:nvSpPr>
          <p:spPr>
            <a:xfrm>
              <a:off x="6462505" y="3258706"/>
              <a:ext cx="2966720" cy="3041286"/>
            </a:xfrm>
            <a:prstGeom prst="rect">
              <a:avLst/>
            </a:prstGeom>
            <a:solidFill>
              <a:schemeClr val="tx2">
                <a:lumMod val="20000"/>
                <a:lumOff val="80000"/>
              </a:schemeClr>
            </a:solidFill>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t">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Standard-Related Documents</a:t>
              </a:r>
              <a:br>
                <a:rPr lang="en-US" sz="1800" b="1" dirty="0" smtClean="0">
                  <a:solidFill>
                    <a:srgbClr val="000000"/>
                  </a:solidFill>
                  <a:latin typeface="Arial" pitchFamily="34" charset="0"/>
                  <a:ea typeface="ＭＳ Ｐゴシック" charset="0"/>
                  <a:cs typeface="Arial" pitchFamily="34" charset="0"/>
                </a:rPr>
              </a:br>
              <a:r>
                <a:rPr lang="en-US" sz="1800" b="1" dirty="0" smtClean="0">
                  <a:solidFill>
                    <a:srgbClr val="000000"/>
                  </a:solidFill>
                  <a:latin typeface="Arial" pitchFamily="34" charset="0"/>
                  <a:ea typeface="ＭＳ Ｐゴシック" charset="0"/>
                  <a:cs typeface="Arial" pitchFamily="34" charset="0"/>
                </a:rPr>
                <a:t>(SRDs)</a:t>
              </a:r>
              <a:endParaRPr lang="en-US" sz="1600" b="1" dirty="0"/>
            </a:p>
          </p:txBody>
        </p:sp>
      </p:grpSp>
      <p:sp>
        <p:nvSpPr>
          <p:cNvPr id="8" name="Rectangle 7"/>
          <p:cNvSpPr/>
          <p:nvPr/>
        </p:nvSpPr>
        <p:spPr>
          <a:xfrm>
            <a:off x="550299" y="1866872"/>
            <a:ext cx="2223381" cy="624706"/>
          </a:xfrm>
          <a:prstGeom prst="rect">
            <a:avLst/>
          </a:prstGeom>
          <a:ln>
            <a:solidFill>
              <a:schemeClr val="accent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ctr">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STANAG</a:t>
            </a:r>
            <a:endParaRPr lang="en-US" sz="1600" b="1" dirty="0"/>
          </a:p>
        </p:txBody>
      </p:sp>
      <p:sp>
        <p:nvSpPr>
          <p:cNvPr id="9" name="Rectangle 8"/>
          <p:cNvSpPr/>
          <p:nvPr/>
        </p:nvSpPr>
        <p:spPr>
          <a:xfrm>
            <a:off x="550299" y="2918432"/>
            <a:ext cx="2223381" cy="624706"/>
          </a:xfrm>
          <a:prstGeom prst="rect">
            <a:avLst/>
          </a:prstGeom>
          <a:ln>
            <a:solidFill>
              <a:schemeClr val="accent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ctr">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STANREC</a:t>
            </a:r>
            <a:endParaRPr lang="en-US" sz="1600" b="1" dirty="0"/>
          </a:p>
        </p:txBody>
      </p:sp>
      <p:sp>
        <p:nvSpPr>
          <p:cNvPr id="10" name="Rectangle 9"/>
          <p:cNvSpPr/>
          <p:nvPr/>
        </p:nvSpPr>
        <p:spPr>
          <a:xfrm>
            <a:off x="3471862" y="2730172"/>
            <a:ext cx="2223381" cy="624706"/>
          </a:xfrm>
          <a:prstGeom prst="rect">
            <a:avLst/>
          </a:prstGeom>
          <a:ln>
            <a:solidFill>
              <a:schemeClr val="accent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ctr">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NATO STD</a:t>
            </a:r>
            <a:endParaRPr lang="en-US" sz="1600" b="1" dirty="0"/>
          </a:p>
        </p:txBody>
      </p:sp>
      <p:sp>
        <p:nvSpPr>
          <p:cNvPr id="11" name="Rectangle 10"/>
          <p:cNvSpPr/>
          <p:nvPr/>
        </p:nvSpPr>
        <p:spPr>
          <a:xfrm>
            <a:off x="3471862" y="3629331"/>
            <a:ext cx="2223381" cy="956957"/>
          </a:xfrm>
          <a:prstGeom prst="rect">
            <a:avLst/>
          </a:prstGeom>
          <a:ln>
            <a:solidFill>
              <a:schemeClr val="accent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ctr">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Non-NATO STD</a:t>
            </a:r>
            <a:br>
              <a:rPr lang="en-US" sz="1800" b="1" dirty="0" smtClean="0">
                <a:solidFill>
                  <a:srgbClr val="000000"/>
                </a:solidFill>
                <a:latin typeface="Arial" pitchFamily="34" charset="0"/>
                <a:ea typeface="ＭＳ Ｐゴシック" charset="0"/>
                <a:cs typeface="Arial" pitchFamily="34" charset="0"/>
              </a:rPr>
            </a:br>
            <a:r>
              <a:rPr lang="en-US" sz="1800" b="1" dirty="0" smtClean="0">
                <a:solidFill>
                  <a:srgbClr val="000000"/>
                </a:solidFill>
                <a:latin typeface="Arial" pitchFamily="34" charset="0"/>
                <a:ea typeface="ＭＳ Ｐゴシック" charset="0"/>
                <a:cs typeface="Arial" pitchFamily="34" charset="0"/>
              </a:rPr>
              <a:t>(Civil or National Defense)</a:t>
            </a:r>
            <a:endParaRPr lang="en-US" sz="1600" b="1" dirty="0"/>
          </a:p>
        </p:txBody>
      </p:sp>
      <p:sp>
        <p:nvSpPr>
          <p:cNvPr id="12" name="Rectangle 11"/>
          <p:cNvSpPr/>
          <p:nvPr/>
        </p:nvSpPr>
        <p:spPr>
          <a:xfrm>
            <a:off x="6386072" y="4140042"/>
            <a:ext cx="2223381" cy="624706"/>
          </a:xfrm>
          <a:prstGeom prst="rect">
            <a:avLst/>
          </a:prstGeom>
          <a:ln>
            <a:solidFill>
              <a:schemeClr val="accent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ctr">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Implementation Guide</a:t>
            </a:r>
            <a:endParaRPr lang="en-US" sz="1600" b="1" dirty="0"/>
          </a:p>
        </p:txBody>
      </p:sp>
      <p:sp>
        <p:nvSpPr>
          <p:cNvPr id="13" name="Rectangle 12"/>
          <p:cNvSpPr/>
          <p:nvPr/>
        </p:nvSpPr>
        <p:spPr>
          <a:xfrm>
            <a:off x="6386072" y="4886802"/>
            <a:ext cx="2223381" cy="624706"/>
          </a:xfrm>
          <a:prstGeom prst="rect">
            <a:avLst/>
          </a:prstGeom>
          <a:ln>
            <a:solidFill>
              <a:schemeClr val="accent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ctr">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Catalogue of National Data</a:t>
            </a:r>
            <a:endParaRPr lang="en-US" sz="1600" b="1" dirty="0"/>
          </a:p>
        </p:txBody>
      </p:sp>
      <p:sp>
        <p:nvSpPr>
          <p:cNvPr id="14" name="Rectangle 13"/>
          <p:cNvSpPr/>
          <p:nvPr/>
        </p:nvSpPr>
        <p:spPr>
          <a:xfrm>
            <a:off x="6386072" y="5648802"/>
            <a:ext cx="2223381" cy="624706"/>
          </a:xfrm>
          <a:prstGeom prst="rect">
            <a:avLst/>
          </a:prstGeom>
          <a:ln>
            <a:solidFill>
              <a:schemeClr val="accent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91440" rIns="0" anchor="ctr">
            <a:noAutofit/>
          </a:bodyPr>
          <a:lstStyle/>
          <a:p>
            <a:pPr lvl="0" algn="ctr">
              <a:spcBef>
                <a:spcPts val="600"/>
              </a:spcBef>
              <a:spcAft>
                <a:spcPts val="600"/>
              </a:spcAft>
            </a:pPr>
            <a:r>
              <a:rPr lang="en-US" sz="1800" b="1" dirty="0" smtClean="0">
                <a:solidFill>
                  <a:srgbClr val="000000"/>
                </a:solidFill>
                <a:latin typeface="Arial" pitchFamily="34" charset="0"/>
                <a:ea typeface="ＭＳ Ｐゴシック" charset="0"/>
                <a:cs typeface="Arial" pitchFamily="34" charset="0"/>
              </a:rPr>
              <a:t>Etc.</a:t>
            </a:r>
            <a:endParaRPr lang="en-US" sz="1600" b="1" dirty="0"/>
          </a:p>
        </p:txBody>
      </p:sp>
      <p:sp>
        <p:nvSpPr>
          <p:cNvPr id="15" name="TextBox 14"/>
          <p:cNvSpPr txBox="1"/>
          <p:nvPr/>
        </p:nvSpPr>
        <p:spPr>
          <a:xfrm>
            <a:off x="550299" y="4972050"/>
            <a:ext cx="2634117" cy="1200329"/>
          </a:xfrm>
          <a:prstGeom prst="rect">
            <a:avLst/>
          </a:prstGeom>
          <a:noFill/>
        </p:spPr>
        <p:txBody>
          <a:bodyPr wrap="square" rtlCol="0">
            <a:spAutoFit/>
          </a:bodyPr>
          <a:lstStyle/>
          <a:p>
            <a:r>
              <a:rPr lang="en-US" dirty="0" smtClean="0"/>
              <a:t>Document types are defined in the back-up slides.</a:t>
            </a:r>
            <a:endParaRPr lang="en-US" dirty="0"/>
          </a:p>
        </p:txBody>
      </p:sp>
    </p:spTree>
    <p:extLst>
      <p:ext uri="{BB962C8B-B14F-4D97-AF65-F5344CB8AC3E}">
        <p14:creationId xmlns:p14="http://schemas.microsoft.com/office/powerpoint/2010/main" val="3167507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Ac/326 </a:t>
            </a:r>
            <a:r>
              <a:rPr lang="en-US" dirty="0" err="1" smtClean="0"/>
              <a:t>casg</a:t>
            </a:r>
            <a:r>
              <a:rPr lang="en-US" dirty="0" smtClean="0"/>
              <a:t> standardization</a:t>
            </a:r>
            <a:endParaRPr lang="en-US" dirty="0"/>
          </a:p>
        </p:txBody>
      </p:sp>
      <p:sp>
        <p:nvSpPr>
          <p:cNvPr id="3" name="Content Placeholder 6"/>
          <p:cNvSpPr txBox="1">
            <a:spLocks/>
          </p:cNvSpPr>
          <p:nvPr/>
        </p:nvSpPr>
        <p:spPr>
          <a:xfrm>
            <a:off x="442210" y="1140799"/>
            <a:ext cx="8094688" cy="4714874"/>
          </a:xfrm>
          <a:prstGeom prst="rect">
            <a:avLst/>
          </a:prstGeom>
        </p:spPr>
        <p:txBody>
          <a:bodyP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pPr>
            <a:r>
              <a:rPr lang="en-US" smtClean="0"/>
              <a:t>OBJECTIVES</a:t>
            </a:r>
          </a:p>
          <a:p>
            <a:pPr marL="0" indent="0">
              <a:spcAft>
                <a:spcPts val="0"/>
              </a:spcAft>
            </a:pPr>
            <a:endParaRPr lang="en-US" sz="1000" smtClean="0"/>
          </a:p>
          <a:p>
            <a:pPr marL="0" indent="0">
              <a:spcAft>
                <a:spcPts val="0"/>
              </a:spcAft>
            </a:pPr>
            <a:r>
              <a:rPr lang="en-US" i="1" smtClean="0"/>
              <a:t>In support of NATO deployed MISSIONS and OPERATIONS</a:t>
            </a:r>
          </a:p>
          <a:p>
            <a:pPr marL="0" indent="0">
              <a:spcAft>
                <a:spcPts val="0"/>
              </a:spcAft>
            </a:pPr>
            <a:endParaRPr lang="en-US" sz="900" i="1" smtClean="0"/>
          </a:p>
          <a:p>
            <a:pPr marL="0" indent="0">
              <a:spcAft>
                <a:spcPts val="0"/>
              </a:spcAft>
            </a:pPr>
            <a:r>
              <a:rPr lang="en-US" i="1" smtClean="0"/>
              <a:t>For the complete Munitions Life Cycle </a:t>
            </a:r>
            <a:endParaRPr lang="en-US" smtClean="0"/>
          </a:p>
          <a:p>
            <a:pPr>
              <a:spcAft>
                <a:spcPts val="0"/>
              </a:spcAft>
            </a:pPr>
            <a:endParaRPr lang="en-US" dirty="0"/>
          </a:p>
        </p:txBody>
      </p:sp>
      <p:sp>
        <p:nvSpPr>
          <p:cNvPr id="4" name="Rounded Rectangle 3"/>
          <p:cNvSpPr/>
          <p:nvPr/>
        </p:nvSpPr>
        <p:spPr>
          <a:xfrm>
            <a:off x="746760" y="2746714"/>
            <a:ext cx="3745205" cy="16825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517525" lvl="1">
              <a:spcAft>
                <a:spcPts val="0"/>
              </a:spcAft>
            </a:pPr>
            <a:r>
              <a:rPr lang="en-US" sz="1800" dirty="0">
                <a:solidFill>
                  <a:schemeClr val="tx1"/>
                </a:solidFill>
              </a:rPr>
              <a:t>Improve </a:t>
            </a:r>
            <a:r>
              <a:rPr lang="en-US" sz="1800" dirty="0" smtClean="0">
                <a:solidFill>
                  <a:schemeClr val="tx1"/>
                </a:solidFill>
              </a:rPr>
              <a:t>Interoperability and Interchangeability with </a:t>
            </a:r>
            <a:r>
              <a:rPr lang="en-US" sz="1800" dirty="0">
                <a:solidFill>
                  <a:schemeClr val="tx1"/>
                </a:solidFill>
              </a:rPr>
              <a:t>commonly agreed</a:t>
            </a:r>
          </a:p>
          <a:p>
            <a:pPr marL="854075" lvl="2" indent="-171450">
              <a:spcAft>
                <a:spcPts val="0"/>
              </a:spcAft>
              <a:buFont typeface="Arial" panose="020B0604020202020204" pitchFamily="34" charset="0"/>
              <a:buChar char="•"/>
            </a:pPr>
            <a:r>
              <a:rPr lang="en-US" sz="1800" dirty="0">
                <a:solidFill>
                  <a:schemeClr val="tx1"/>
                </a:solidFill>
              </a:rPr>
              <a:t>Safety Requirements</a:t>
            </a:r>
          </a:p>
          <a:p>
            <a:pPr marL="854075" lvl="2" indent="-171450">
              <a:spcAft>
                <a:spcPts val="0"/>
              </a:spcAft>
              <a:buFont typeface="Arial" panose="020B0604020202020204" pitchFamily="34" charset="0"/>
              <a:buChar char="•"/>
            </a:pPr>
            <a:r>
              <a:rPr lang="en-US" sz="1800" dirty="0">
                <a:solidFill>
                  <a:schemeClr val="tx1"/>
                </a:solidFill>
              </a:rPr>
              <a:t>Assessment Tools (Tests &amp; Methodologies</a:t>
            </a:r>
            <a:r>
              <a:rPr lang="en-US" sz="1800" dirty="0" smtClean="0">
                <a:solidFill>
                  <a:schemeClr val="tx1"/>
                </a:solidFill>
              </a:rPr>
              <a:t>)</a:t>
            </a:r>
            <a:endParaRPr lang="en-US" sz="1800" dirty="0">
              <a:solidFill>
                <a:schemeClr val="tx1"/>
              </a:solidFill>
            </a:endParaRPr>
          </a:p>
        </p:txBody>
      </p:sp>
      <p:sp>
        <p:nvSpPr>
          <p:cNvPr id="5" name="Rounded Rectangle 4"/>
          <p:cNvSpPr/>
          <p:nvPr/>
        </p:nvSpPr>
        <p:spPr>
          <a:xfrm>
            <a:off x="4667275" y="2746714"/>
            <a:ext cx="3745205" cy="16825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1" algn="ctr">
              <a:spcAft>
                <a:spcPts val="0"/>
              </a:spcAft>
            </a:pPr>
            <a:r>
              <a:rPr lang="en-US" sz="1800" dirty="0">
                <a:solidFill>
                  <a:schemeClr val="tx1"/>
                </a:solidFill>
              </a:rPr>
              <a:t>Introduce </a:t>
            </a:r>
            <a:r>
              <a:rPr lang="en-US" sz="1800" dirty="0" smtClean="0">
                <a:solidFill>
                  <a:schemeClr val="tx1"/>
                </a:solidFill>
              </a:rPr>
              <a:t>safe and </a:t>
            </a:r>
          </a:p>
          <a:p>
            <a:pPr marL="0" lvl="1" algn="ctr">
              <a:spcAft>
                <a:spcPts val="0"/>
              </a:spcAft>
            </a:pPr>
            <a:r>
              <a:rPr lang="en-US" sz="1800" dirty="0" smtClean="0">
                <a:solidFill>
                  <a:schemeClr val="tx1"/>
                </a:solidFill>
              </a:rPr>
              <a:t>reliable Munitions </a:t>
            </a:r>
            <a:br>
              <a:rPr lang="en-US" sz="1800" dirty="0" smtClean="0">
                <a:solidFill>
                  <a:schemeClr val="tx1"/>
                </a:solidFill>
              </a:rPr>
            </a:br>
            <a:r>
              <a:rPr lang="en-US" sz="1800" dirty="0" smtClean="0">
                <a:solidFill>
                  <a:schemeClr val="tx1"/>
                </a:solidFill>
              </a:rPr>
              <a:t>into </a:t>
            </a:r>
            <a:r>
              <a:rPr lang="en-US" sz="1800" dirty="0">
                <a:solidFill>
                  <a:schemeClr val="tx1"/>
                </a:solidFill>
              </a:rPr>
              <a:t>Service </a:t>
            </a:r>
          </a:p>
        </p:txBody>
      </p:sp>
      <p:sp>
        <p:nvSpPr>
          <p:cNvPr id="6" name="Rounded Rectangle 5"/>
          <p:cNvSpPr/>
          <p:nvPr/>
        </p:nvSpPr>
        <p:spPr>
          <a:xfrm>
            <a:off x="746760" y="4636084"/>
            <a:ext cx="3745205" cy="16825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dirty="0">
                <a:solidFill>
                  <a:schemeClr val="tx1"/>
                </a:solidFill>
              </a:rPr>
              <a:t>Give Guidance and </a:t>
            </a:r>
            <a:r>
              <a:rPr lang="en-US" sz="1800" dirty="0" smtClean="0">
                <a:solidFill>
                  <a:schemeClr val="tx1"/>
                </a:solidFill>
              </a:rPr>
              <a:t/>
            </a:r>
            <a:br>
              <a:rPr lang="en-US" sz="1800" dirty="0" smtClean="0">
                <a:solidFill>
                  <a:schemeClr val="tx1"/>
                </a:solidFill>
              </a:rPr>
            </a:br>
            <a:r>
              <a:rPr lang="en-US" sz="1800" dirty="0" smtClean="0">
                <a:solidFill>
                  <a:schemeClr val="tx1"/>
                </a:solidFill>
              </a:rPr>
              <a:t>Specifications to</a:t>
            </a:r>
            <a:br>
              <a:rPr lang="en-US" sz="1800" dirty="0" smtClean="0">
                <a:solidFill>
                  <a:schemeClr val="tx1"/>
                </a:solidFill>
              </a:rPr>
            </a:br>
            <a:r>
              <a:rPr lang="en-US" sz="1800" dirty="0" smtClean="0">
                <a:solidFill>
                  <a:schemeClr val="tx1"/>
                </a:solidFill>
              </a:rPr>
              <a:t>Munitions Designers</a:t>
            </a:r>
          </a:p>
        </p:txBody>
      </p:sp>
      <p:sp>
        <p:nvSpPr>
          <p:cNvPr id="7" name="Rounded Rectangle 6"/>
          <p:cNvSpPr/>
          <p:nvPr/>
        </p:nvSpPr>
        <p:spPr>
          <a:xfrm>
            <a:off x="4667275" y="4636084"/>
            <a:ext cx="3745205" cy="168250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lvl="1" algn="ctr">
              <a:spcAft>
                <a:spcPts val="0"/>
              </a:spcAft>
            </a:pPr>
            <a:r>
              <a:rPr lang="en-US" sz="1800" dirty="0">
                <a:solidFill>
                  <a:schemeClr val="tx1"/>
                </a:solidFill>
              </a:rPr>
              <a:t>Give Rules and </a:t>
            </a:r>
            <a:r>
              <a:rPr lang="en-US" sz="1800" dirty="0" smtClean="0">
                <a:solidFill>
                  <a:schemeClr val="tx1"/>
                </a:solidFill>
              </a:rPr>
              <a:t/>
            </a:r>
            <a:br>
              <a:rPr lang="en-US" sz="1800" dirty="0" smtClean="0">
                <a:solidFill>
                  <a:schemeClr val="tx1"/>
                </a:solidFill>
              </a:rPr>
            </a:br>
            <a:r>
              <a:rPr lang="en-US" sz="1800" dirty="0" smtClean="0">
                <a:solidFill>
                  <a:schemeClr val="tx1"/>
                </a:solidFill>
              </a:rPr>
              <a:t>Recommendations </a:t>
            </a:r>
            <a:br>
              <a:rPr lang="en-US" sz="1800" dirty="0" smtClean="0">
                <a:solidFill>
                  <a:schemeClr val="tx1"/>
                </a:solidFill>
              </a:rPr>
            </a:br>
            <a:r>
              <a:rPr lang="en-US" sz="1800" dirty="0" smtClean="0">
                <a:solidFill>
                  <a:schemeClr val="tx1"/>
                </a:solidFill>
              </a:rPr>
              <a:t>to </a:t>
            </a:r>
            <a:r>
              <a:rPr lang="en-US" sz="1800" dirty="0">
                <a:solidFill>
                  <a:schemeClr val="tx1"/>
                </a:solidFill>
              </a:rPr>
              <a:t>Logisticians </a:t>
            </a:r>
          </a:p>
        </p:txBody>
      </p:sp>
      <p:sp>
        <p:nvSpPr>
          <p:cNvPr id="8" name="Oval 7"/>
          <p:cNvSpPr/>
          <p:nvPr/>
        </p:nvSpPr>
        <p:spPr>
          <a:xfrm>
            <a:off x="442211" y="2609554"/>
            <a:ext cx="883670" cy="844694"/>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1</a:t>
            </a:r>
            <a:endParaRPr lang="en-US" sz="1800" b="1" dirty="0">
              <a:solidFill>
                <a:schemeClr val="tx1"/>
              </a:solidFill>
            </a:endParaRPr>
          </a:p>
        </p:txBody>
      </p:sp>
      <p:sp>
        <p:nvSpPr>
          <p:cNvPr id="9" name="Oval 8"/>
          <p:cNvSpPr/>
          <p:nvPr/>
        </p:nvSpPr>
        <p:spPr>
          <a:xfrm>
            <a:off x="4557011" y="2609554"/>
            <a:ext cx="883670" cy="844694"/>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2</a:t>
            </a:r>
            <a:endParaRPr lang="en-US" sz="1800" b="1" dirty="0">
              <a:solidFill>
                <a:schemeClr val="tx1"/>
              </a:solidFill>
            </a:endParaRPr>
          </a:p>
        </p:txBody>
      </p:sp>
      <p:sp>
        <p:nvSpPr>
          <p:cNvPr id="10" name="Oval 9"/>
          <p:cNvSpPr/>
          <p:nvPr/>
        </p:nvSpPr>
        <p:spPr>
          <a:xfrm>
            <a:off x="442211" y="4546376"/>
            <a:ext cx="883670" cy="844694"/>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3</a:t>
            </a:r>
            <a:endParaRPr lang="en-US" sz="1800" b="1" dirty="0">
              <a:solidFill>
                <a:schemeClr val="tx1"/>
              </a:solidFill>
            </a:endParaRPr>
          </a:p>
        </p:txBody>
      </p:sp>
      <p:sp>
        <p:nvSpPr>
          <p:cNvPr id="11" name="Oval 10"/>
          <p:cNvSpPr/>
          <p:nvPr/>
        </p:nvSpPr>
        <p:spPr>
          <a:xfrm>
            <a:off x="4557011" y="4546376"/>
            <a:ext cx="883670" cy="844694"/>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4</a:t>
            </a:r>
            <a:endParaRPr lang="en-US" sz="1800" b="1" dirty="0">
              <a:solidFill>
                <a:schemeClr val="tx1"/>
              </a:solidFill>
            </a:endParaRPr>
          </a:p>
        </p:txBody>
      </p:sp>
    </p:spTree>
    <p:extLst>
      <p:ext uri="{BB962C8B-B14F-4D97-AF65-F5344CB8AC3E}">
        <p14:creationId xmlns:p14="http://schemas.microsoft.com/office/powerpoint/2010/main" val="1304300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Linking of </a:t>
            </a:r>
            <a:r>
              <a:rPr lang="en-US" dirty="0" err="1" smtClean="0"/>
              <a:t>nato</a:t>
            </a:r>
            <a:r>
              <a:rPr lang="en-US" dirty="0" smtClean="0"/>
              <a:t> sg/a (IST) </a:t>
            </a:r>
            <a:r>
              <a:rPr lang="en-US" dirty="0" err="1" smtClean="0"/>
              <a:t>stanags</a:t>
            </a:r>
            <a:r>
              <a:rPr lang="en-US" dirty="0" smtClean="0"/>
              <a:t> and </a:t>
            </a:r>
            <a:r>
              <a:rPr lang="en-US" dirty="0" err="1" smtClean="0"/>
              <a:t>dod</a:t>
            </a:r>
            <a:r>
              <a:rPr lang="en-US" dirty="0" smtClean="0"/>
              <a:t> </a:t>
            </a:r>
            <a:r>
              <a:rPr lang="en-US" dirty="0" err="1" smtClean="0"/>
              <a:t>feswg</a:t>
            </a:r>
            <a:r>
              <a:rPr lang="en-US" dirty="0" smtClean="0"/>
              <a:t> standards</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3091297056"/>
              </p:ext>
            </p:extLst>
          </p:nvPr>
        </p:nvGraphicFramePr>
        <p:xfrm>
          <a:off x="148046" y="1014227"/>
          <a:ext cx="4477570" cy="4907601"/>
        </p:xfrm>
        <a:graphic>
          <a:graphicData uri="http://schemas.openxmlformats.org/drawingml/2006/table">
            <a:tbl>
              <a:tblPr firstRow="1" bandRow="1">
                <a:tableStyleId>{9DCAF9ED-07DC-4A11-8D7F-57B35C25682E}</a:tableStyleId>
              </a:tblPr>
              <a:tblGrid>
                <a:gridCol w="4477570">
                  <a:extLst>
                    <a:ext uri="{9D8B030D-6E8A-4147-A177-3AD203B41FA5}">
                      <a16:colId xmlns:a16="http://schemas.microsoft.com/office/drawing/2014/main" val="20000"/>
                    </a:ext>
                  </a:extLst>
                </a:gridCol>
              </a:tblGrid>
              <a:tr h="270498">
                <a:tc>
                  <a:txBody>
                    <a:bodyPr/>
                    <a:lstStyle/>
                    <a:p>
                      <a:r>
                        <a:rPr lang="en-US" sz="1400" dirty="0" smtClean="0"/>
                        <a:t>NATO</a:t>
                      </a:r>
                      <a:endParaRPr lang="en-US" sz="1400" dirty="0"/>
                    </a:p>
                  </a:txBody>
                  <a:tcPr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231855">
                <a:tc>
                  <a:txBody>
                    <a:bodyPr/>
                    <a:lstStyle/>
                    <a:p>
                      <a:r>
                        <a:rPr lang="en-US" sz="1200" dirty="0" smtClean="0"/>
                        <a:t>STANAG</a:t>
                      </a:r>
                      <a:r>
                        <a:rPr lang="en-US" sz="1200" baseline="0" dirty="0" smtClean="0"/>
                        <a:t> 4187 &amp; AOP-4187    </a:t>
                      </a:r>
                      <a:endParaRPr lang="en-US" sz="1200" dirty="0"/>
                    </a:p>
                  </a:txBody>
                  <a:tcPr marT="0"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1"/>
                  </a:ext>
                </a:extLst>
              </a:tr>
              <a:tr h="231855">
                <a:tc>
                  <a:txBody>
                    <a:bodyPr/>
                    <a:lstStyle/>
                    <a:p>
                      <a:r>
                        <a:rPr lang="en-US" sz="1200" dirty="0" smtClean="0"/>
                        <a:t>STANAGS 4157, AOP-4157 &amp; AOP-20</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r h="231855">
                <a:tc>
                  <a:txBody>
                    <a:bodyPr/>
                    <a:lstStyle/>
                    <a:p>
                      <a:r>
                        <a:rPr lang="en-US" sz="1200" dirty="0" smtClean="0"/>
                        <a:t>STANAG</a:t>
                      </a:r>
                      <a:r>
                        <a:rPr lang="en-US" sz="1200" baseline="0" dirty="0" smtClean="0"/>
                        <a:t> 4560 &amp; AOP-43  Characterization tests</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3"/>
                  </a:ext>
                </a:extLst>
              </a:tr>
              <a:tr h="231855">
                <a:tc>
                  <a:txBody>
                    <a:bodyPr/>
                    <a:lstStyle/>
                    <a:p>
                      <a:r>
                        <a:rPr lang="en-US" sz="1200" dirty="0" smtClean="0"/>
                        <a:t>STANAG 4368 </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4"/>
                  </a:ext>
                </a:extLst>
              </a:tr>
              <a:tr h="231855">
                <a:tc>
                  <a:txBody>
                    <a:bodyPr/>
                    <a:lstStyle/>
                    <a:p>
                      <a:r>
                        <a:rPr lang="en-US" sz="1200" dirty="0" smtClean="0"/>
                        <a:t>STANAG 4497</a:t>
                      </a:r>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5"/>
                  </a:ext>
                </a:extLst>
              </a:tr>
              <a:tr h="231855">
                <a:tc>
                  <a:txBody>
                    <a:bodyPr/>
                    <a:lstStyle/>
                    <a:p>
                      <a:r>
                        <a:rPr lang="en-US" sz="1200" dirty="0" smtClean="0"/>
                        <a:t>STANAG</a:t>
                      </a:r>
                      <a:r>
                        <a:rPr lang="en-US" sz="1200" baseline="0" dirty="0" smtClean="0"/>
                        <a:t> 4797 and AOP-4797</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6"/>
                  </a:ext>
                </a:extLst>
              </a:tr>
              <a:tr h="231855">
                <a:tc>
                  <a:txBody>
                    <a:bodyPr/>
                    <a:lstStyle/>
                    <a:p>
                      <a:r>
                        <a:rPr lang="en-US" sz="1200" dirty="0" smtClean="0"/>
                        <a:t>Incorporated into STANAG</a:t>
                      </a:r>
                      <a:r>
                        <a:rPr lang="en-US" sz="1200" baseline="0" dirty="0" smtClean="0"/>
                        <a:t> 4187</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7"/>
                  </a:ext>
                </a:extLst>
              </a:tr>
              <a:tr h="231855">
                <a:tc>
                  <a:txBody>
                    <a:bodyPr/>
                    <a:lstStyle/>
                    <a:p>
                      <a:r>
                        <a:rPr lang="en-US" sz="1200" dirty="0" smtClean="0"/>
                        <a:t>Incorporated into STANAG 4157</a:t>
                      </a:r>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8"/>
                  </a:ext>
                </a:extLst>
              </a:tr>
              <a:tr h="231855">
                <a:tc>
                  <a:txBody>
                    <a:bodyPr/>
                    <a:lstStyle/>
                    <a:p>
                      <a:r>
                        <a:rPr lang="en-US" sz="1200" dirty="0" smtClean="0"/>
                        <a:t>Incorporated into </a:t>
                      </a:r>
                      <a:r>
                        <a:rPr lang="en-US" sz="1200" baseline="0" dirty="0" smtClean="0"/>
                        <a:t>AOP-20</a:t>
                      </a:r>
                      <a:endParaRPr lang="en-US" sz="1200" dirty="0" smtClean="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9"/>
                  </a:ext>
                </a:extLst>
              </a:tr>
              <a:tr h="231855">
                <a:tc>
                  <a:txBody>
                    <a:bodyPr/>
                    <a:lstStyle/>
                    <a:p>
                      <a:r>
                        <a:rPr lang="en-US" sz="1200" dirty="0" smtClean="0"/>
                        <a:t>STANAG</a:t>
                      </a:r>
                      <a:r>
                        <a:rPr lang="en-US" sz="1200" baseline="0" dirty="0" smtClean="0"/>
                        <a:t> 4369 &amp; AOP-22  Inductive setting for large caliber</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10"/>
                  </a:ext>
                </a:extLst>
              </a:tr>
              <a:tr h="231855">
                <a:tc>
                  <a:txBody>
                    <a:bodyPr/>
                    <a:lstStyle/>
                    <a:p>
                      <a:r>
                        <a:rPr lang="en-US" sz="1200" dirty="0" smtClean="0"/>
                        <a:t>STANAG 4547 Inductive setting for medium</a:t>
                      </a:r>
                      <a:r>
                        <a:rPr lang="en-US" sz="1200" baseline="0" dirty="0" smtClean="0"/>
                        <a:t> </a:t>
                      </a:r>
                      <a:r>
                        <a:rPr lang="en-US" sz="1200" dirty="0" smtClean="0"/>
                        <a:t>caliber</a:t>
                      </a:r>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11"/>
                  </a:ext>
                </a:extLst>
              </a:tr>
              <a:tr h="463711">
                <a:tc>
                  <a:txBody>
                    <a:bodyPr/>
                    <a:lstStyle/>
                    <a:p>
                      <a:r>
                        <a:rPr lang="en-US" sz="1200" dirty="0" smtClean="0"/>
                        <a:t>STANAG 4593 &amp; AOP-60 Inductive setting for guided large caliber  projectile</a:t>
                      </a:r>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12"/>
                  </a:ext>
                </a:extLst>
              </a:tr>
              <a:tr h="231855">
                <a:tc>
                  <a:txBody>
                    <a:bodyPr/>
                    <a:lstStyle/>
                    <a:p>
                      <a:r>
                        <a:rPr lang="en-US" sz="1200" dirty="0" smtClean="0"/>
                        <a:t>STANAG</a:t>
                      </a:r>
                      <a:r>
                        <a:rPr lang="en-US" sz="1200" baseline="0" dirty="0" smtClean="0"/>
                        <a:t> 2916</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13"/>
                  </a:ext>
                </a:extLst>
              </a:tr>
              <a:tr h="231855">
                <a:tc>
                  <a:txBody>
                    <a:bodyPr/>
                    <a:lstStyle/>
                    <a:p>
                      <a:r>
                        <a:rPr lang="en-US" sz="1200" dirty="0" smtClean="0"/>
                        <a:t>STANAG 4326 &amp; AOP-8</a:t>
                      </a:r>
                      <a:r>
                        <a:rPr lang="en-US" sz="1200" baseline="0" dirty="0" smtClean="0"/>
                        <a:t>  NATO Fuze catalog</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14"/>
                  </a:ext>
                </a:extLst>
              </a:tr>
              <a:tr h="231855">
                <a:tc>
                  <a:txBody>
                    <a:bodyPr/>
                    <a:lstStyle/>
                    <a:p>
                      <a:r>
                        <a:rPr lang="en-US" sz="1200" dirty="0" smtClean="0"/>
                        <a:t>STANAG</a:t>
                      </a:r>
                      <a:r>
                        <a:rPr lang="en-US" sz="1200" baseline="0" dirty="0" smtClean="0"/>
                        <a:t> 2818 &amp; AOP-31 Demolition Materiel Design</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15"/>
                  </a:ext>
                </a:extLst>
              </a:tr>
              <a:tr h="463711">
                <a:tc>
                  <a:txBody>
                    <a:bodyPr/>
                    <a:lstStyle/>
                    <a:p>
                      <a:r>
                        <a:rPr lang="en-US" sz="1200" dirty="0" smtClean="0"/>
                        <a:t>STANAGS 4363</a:t>
                      </a:r>
                      <a:r>
                        <a:rPr lang="en-US" sz="1200" baseline="0" dirty="0" smtClean="0"/>
                        <a:t> </a:t>
                      </a:r>
                      <a:r>
                        <a:rPr lang="en-US" sz="1200" dirty="0" smtClean="0"/>
                        <a:t>&amp; AOP-21 Testing for Assessing Detonating</a:t>
                      </a:r>
                      <a:r>
                        <a:rPr lang="en-US" sz="1200" baseline="0" dirty="0" smtClean="0"/>
                        <a:t> Explosive Components</a:t>
                      </a:r>
                      <a:endParaRPr lang="en-US" sz="1200" dirty="0"/>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16"/>
                  </a:ext>
                </a:extLst>
              </a:tr>
              <a:tr h="463711">
                <a:tc>
                  <a:txBody>
                    <a:bodyPr/>
                    <a:lstStyle/>
                    <a:p>
                      <a:r>
                        <a:rPr lang="en-US" sz="1200" dirty="0" smtClean="0"/>
                        <a:t>STANAG</a:t>
                      </a:r>
                      <a:r>
                        <a:rPr lang="en-US" sz="1200" baseline="0" dirty="0" smtClean="0"/>
                        <a:t> 4809  &amp; AOP-67 Remotely Controlled Fuzing Systems  </a:t>
                      </a:r>
                      <a:r>
                        <a:rPr lang="en-US" sz="1200" baseline="0" dirty="0" smtClean="0">
                          <a:solidFill>
                            <a:srgbClr val="00B050"/>
                          </a:solidFill>
                        </a:rPr>
                        <a:t>- In process</a:t>
                      </a:r>
                      <a:endParaRPr lang="en-US" sz="1200" dirty="0">
                        <a:solidFill>
                          <a:srgbClr val="00B050"/>
                        </a:solidFill>
                      </a:endParaRPr>
                    </a:p>
                  </a:txBody>
                  <a:tcPr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1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884661307"/>
              </p:ext>
            </p:extLst>
          </p:nvPr>
        </p:nvGraphicFramePr>
        <p:xfrm>
          <a:off x="4625616" y="1014222"/>
          <a:ext cx="4350744" cy="4907600"/>
        </p:xfrm>
        <a:graphic>
          <a:graphicData uri="http://schemas.openxmlformats.org/drawingml/2006/table">
            <a:tbl>
              <a:tblPr firstRow="1" bandRow="1">
                <a:tableStyleId>{9DCAF9ED-07DC-4A11-8D7F-57B35C25682E}</a:tableStyleId>
              </a:tblPr>
              <a:tblGrid>
                <a:gridCol w="4350744">
                  <a:extLst>
                    <a:ext uri="{9D8B030D-6E8A-4147-A177-3AD203B41FA5}">
                      <a16:colId xmlns:a16="http://schemas.microsoft.com/office/drawing/2014/main" val="20000"/>
                    </a:ext>
                  </a:extLst>
                </a:gridCol>
              </a:tblGrid>
              <a:tr h="270497">
                <a:tc>
                  <a:txBody>
                    <a:bodyPr/>
                    <a:lstStyle/>
                    <a:p>
                      <a:r>
                        <a:rPr lang="en-US" sz="1400" dirty="0" err="1" smtClean="0"/>
                        <a:t>DoD</a:t>
                      </a:r>
                      <a:r>
                        <a:rPr lang="en-US" sz="1400" dirty="0" smtClean="0"/>
                        <a:t> FESWG</a:t>
                      </a:r>
                      <a:endParaRPr lang="en-US" sz="1400" dirty="0"/>
                    </a:p>
                  </a:txBody>
                  <a:tcPr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231855">
                <a:tc>
                  <a:txBody>
                    <a:bodyPr/>
                    <a:lstStyle/>
                    <a:p>
                      <a:r>
                        <a:rPr lang="en-US" sz="1200" dirty="0" smtClean="0"/>
                        <a:t>MIL-STD-1316</a:t>
                      </a:r>
                      <a:r>
                        <a:rPr lang="en-US" sz="1200" baseline="0" dirty="0" smtClean="0"/>
                        <a:t> (Fuze safety design requirements)</a:t>
                      </a:r>
                      <a:endParaRPr lang="en-US" sz="1200" dirty="0"/>
                    </a:p>
                  </a:txBody>
                  <a:tcPr marT="0" marB="0"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1"/>
                  </a:ext>
                </a:extLst>
              </a:tr>
              <a:tr h="231855">
                <a:tc>
                  <a:txBody>
                    <a:bodyPr/>
                    <a:lstStyle/>
                    <a:p>
                      <a:r>
                        <a:rPr lang="en-US" sz="1200" dirty="0" smtClean="0"/>
                        <a:t>MIL-STD-331 (Fuze safety test procedures)</a:t>
                      </a:r>
                      <a:endParaRPr lang="en-US" sz="1200" dirty="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2"/>
                  </a:ext>
                </a:extLst>
              </a:tr>
              <a:tr h="231855">
                <a:tc>
                  <a:txBody>
                    <a:bodyPr/>
                    <a:lstStyle/>
                    <a:p>
                      <a:r>
                        <a:rPr lang="en-US" sz="1200" dirty="0" smtClean="0"/>
                        <a:t>MIL-DTL-23659 (Qualification tests for EEDs)</a:t>
                      </a:r>
                      <a:endParaRPr lang="en-US" sz="1200" dirty="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3"/>
                  </a:ext>
                </a:extLst>
              </a:tr>
              <a:tr h="231855">
                <a:tc>
                  <a:txBody>
                    <a:bodyPr/>
                    <a:lstStyle/>
                    <a:p>
                      <a:r>
                        <a:rPr lang="en-US" sz="1200" dirty="0" smtClean="0"/>
                        <a:t>MIL-STD-1901 (Launch</a:t>
                      </a:r>
                      <a:r>
                        <a:rPr lang="en-US" sz="1200" baseline="0" dirty="0" smtClean="0"/>
                        <a:t> ignition system safety design)</a:t>
                      </a:r>
                      <a:endParaRPr lang="en-US" sz="1200" dirty="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4"/>
                  </a:ext>
                </a:extLst>
              </a:tr>
              <a:tr h="231855">
                <a:tc>
                  <a:txBody>
                    <a:bodyPr/>
                    <a:lstStyle/>
                    <a:p>
                      <a:r>
                        <a:rPr lang="en-US" sz="1200" dirty="0" smtClean="0"/>
                        <a:t>MIL-STD-1911</a:t>
                      </a:r>
                      <a:r>
                        <a:rPr lang="en-US" sz="1200" baseline="0" dirty="0" smtClean="0"/>
                        <a:t> (Hand-emplaced ordnance design safety) </a:t>
                      </a:r>
                      <a:endParaRPr lang="en-US" sz="1200" dirty="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5"/>
                  </a:ext>
                </a:extLst>
              </a:tr>
              <a:tr h="231855">
                <a:tc>
                  <a:txBody>
                    <a:bodyPr/>
                    <a:lstStyle/>
                    <a:p>
                      <a:r>
                        <a:rPr lang="en-US" sz="1200" dirty="0" smtClean="0"/>
                        <a:t>JOTP-050</a:t>
                      </a:r>
                      <a:r>
                        <a:rPr lang="en-US" sz="1200" baseline="0" dirty="0" smtClean="0"/>
                        <a:t> (Active Hazard Mitigation Device)  </a:t>
                      </a:r>
                      <a:endParaRPr lang="en-US" sz="1200" dirty="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6"/>
                  </a:ext>
                </a:extLst>
              </a:tr>
              <a:tr h="231855">
                <a:tc>
                  <a:txBody>
                    <a:bodyPr/>
                    <a:lstStyle/>
                    <a:p>
                      <a:r>
                        <a:rPr lang="en-US" sz="1200" dirty="0" smtClean="0"/>
                        <a:t>JOTP-051</a:t>
                      </a:r>
                      <a:r>
                        <a:rPr lang="en-US" sz="1200" baseline="0" dirty="0" smtClean="0"/>
                        <a:t> (Logic devices)</a:t>
                      </a:r>
                      <a:endParaRPr lang="en-US" sz="1200" dirty="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7"/>
                  </a:ext>
                </a:extLst>
              </a:tr>
              <a:tr h="231855">
                <a:tc>
                  <a:txBody>
                    <a:bodyPr/>
                    <a:lstStyle/>
                    <a:p>
                      <a:r>
                        <a:rPr lang="en-US" sz="1200" dirty="0" smtClean="0"/>
                        <a:t>JOTP-052</a:t>
                      </a:r>
                      <a:r>
                        <a:rPr lang="en-US" sz="1200" baseline="0" dirty="0" smtClean="0"/>
                        <a:t> (Fuze safety qualification test program)</a:t>
                      </a:r>
                      <a:endParaRPr lang="en-US" sz="1200" dirty="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8"/>
                  </a:ext>
                </a:extLst>
              </a:tr>
              <a:tr h="231855">
                <a:tc>
                  <a:txBody>
                    <a:bodyPr/>
                    <a:lstStyle/>
                    <a:p>
                      <a:r>
                        <a:rPr lang="en-US" sz="1200" dirty="0" smtClean="0"/>
                        <a:t>JOTP-053</a:t>
                      </a:r>
                      <a:r>
                        <a:rPr lang="en-US" sz="1200" baseline="0" dirty="0" smtClean="0"/>
                        <a:t> (Electrical stress test)</a:t>
                      </a:r>
                      <a:endParaRPr lang="en-US" sz="1200" dirty="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9"/>
                  </a:ext>
                </a:extLst>
              </a:tr>
              <a:tr h="231855">
                <a:tc>
                  <a:txBody>
                    <a:bodyPr/>
                    <a:lstStyle/>
                    <a:p>
                      <a:r>
                        <a:rPr lang="en-US" sz="1200" dirty="0" smtClean="0"/>
                        <a:t>No US document – </a:t>
                      </a:r>
                      <a:r>
                        <a:rPr lang="en-US" sz="1200" dirty="0" smtClean="0">
                          <a:solidFill>
                            <a:srgbClr val="00B050"/>
                          </a:solidFill>
                        </a:rPr>
                        <a:t>Use  NATO Standard</a:t>
                      </a:r>
                      <a:endParaRPr lang="en-US" sz="1200" dirty="0">
                        <a:solidFill>
                          <a:srgbClr val="00B050"/>
                        </a:solidFill>
                      </a:endParaRPr>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0"/>
                  </a:ext>
                </a:extLst>
              </a:tr>
              <a:tr h="231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 US document</a:t>
                      </a:r>
                      <a:r>
                        <a:rPr lang="en-US" sz="1200" baseline="0" dirty="0" smtClean="0"/>
                        <a:t> – </a:t>
                      </a:r>
                      <a:r>
                        <a:rPr lang="en-US" sz="1200" dirty="0" smtClean="0">
                          <a:solidFill>
                            <a:srgbClr val="00B050"/>
                          </a:solidFill>
                        </a:rPr>
                        <a:t>Use  NATO Standard</a:t>
                      </a:r>
                      <a:r>
                        <a:rPr lang="en-US" sz="1200" baseline="0" dirty="0" smtClean="0">
                          <a:solidFill>
                            <a:srgbClr val="00B050"/>
                          </a:solidFill>
                        </a:rPr>
                        <a:t> </a:t>
                      </a:r>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1"/>
                  </a:ext>
                </a:extLst>
              </a:tr>
              <a:tr h="463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 US document – </a:t>
                      </a:r>
                      <a:r>
                        <a:rPr lang="en-US" sz="1200" dirty="0" smtClean="0">
                          <a:solidFill>
                            <a:srgbClr val="00B050"/>
                          </a:solidFill>
                        </a:rPr>
                        <a:t>Use  NATO Standard</a:t>
                      </a:r>
                    </a:p>
                    <a:p>
                      <a:endParaRPr lang="en-US" sz="1200" dirty="0" smtClean="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2"/>
                  </a:ext>
                </a:extLst>
              </a:tr>
              <a:tr h="231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 Active US document – </a:t>
                      </a:r>
                      <a:r>
                        <a:rPr lang="en-US" sz="1200" dirty="0" smtClean="0">
                          <a:solidFill>
                            <a:srgbClr val="00B050"/>
                          </a:solidFill>
                        </a:rPr>
                        <a:t>Use  NATO Standard</a:t>
                      </a:r>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3"/>
                  </a:ext>
                </a:extLst>
              </a:tr>
              <a:tr h="231855">
                <a:tc>
                  <a:txBody>
                    <a:bodyPr/>
                    <a:lstStyle/>
                    <a:p>
                      <a:r>
                        <a:rPr lang="en-US" sz="1200" dirty="0" smtClean="0"/>
                        <a:t>MIL-HDBK-145</a:t>
                      </a:r>
                      <a:r>
                        <a:rPr lang="en-US" sz="1200" baseline="0" dirty="0" smtClean="0"/>
                        <a:t> (US Fuze catalog)</a:t>
                      </a:r>
                      <a:endParaRPr lang="en-US" sz="1200" dirty="0"/>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4"/>
                  </a:ext>
                </a:extLst>
              </a:tr>
              <a:tr h="231855">
                <a:tc>
                  <a:txBody>
                    <a:bodyPr/>
                    <a:lstStyle/>
                    <a:p>
                      <a:r>
                        <a:rPr lang="en-US" sz="1200" dirty="0" smtClean="0"/>
                        <a:t>No US document –</a:t>
                      </a:r>
                      <a:r>
                        <a:rPr lang="en-US" sz="1200" baseline="0" dirty="0" smtClean="0"/>
                        <a:t> </a:t>
                      </a:r>
                      <a:r>
                        <a:rPr lang="en-US" sz="1200" baseline="0" dirty="0" smtClean="0">
                          <a:solidFill>
                            <a:srgbClr val="00B050"/>
                          </a:solidFill>
                        </a:rPr>
                        <a:t>US uses own process</a:t>
                      </a:r>
                      <a:endParaRPr lang="en-US" sz="1200" dirty="0">
                        <a:solidFill>
                          <a:srgbClr val="00B050"/>
                        </a:solidFill>
                      </a:endParaRPr>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5"/>
                  </a:ext>
                </a:extLst>
              </a:tr>
              <a:tr h="4637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 US document –</a:t>
                      </a:r>
                      <a:r>
                        <a:rPr lang="en-US" sz="1200" baseline="0" dirty="0" smtClean="0"/>
                        <a:t> </a:t>
                      </a:r>
                      <a:r>
                        <a:rPr lang="en-US" sz="1200" baseline="0" dirty="0" smtClean="0">
                          <a:solidFill>
                            <a:srgbClr val="00B050"/>
                          </a:solidFill>
                        </a:rPr>
                        <a:t>US uses own process</a:t>
                      </a:r>
                      <a:endParaRPr lang="en-US" sz="1200" dirty="0" smtClean="0">
                        <a:solidFill>
                          <a:srgbClr val="00B050"/>
                        </a:solidFill>
                      </a:endParaRPr>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6"/>
                  </a:ext>
                </a:extLst>
              </a:tr>
              <a:tr h="463711">
                <a:tc>
                  <a:txBody>
                    <a:bodyPr/>
                    <a:lstStyle/>
                    <a:p>
                      <a:r>
                        <a:rPr lang="en-US" sz="1200" dirty="0" smtClean="0"/>
                        <a:t>JOTP-05x (Safety Design Criteria for Remotely Controlled Fuzing Systems used in Munitions) </a:t>
                      </a:r>
                      <a:r>
                        <a:rPr lang="en-US" sz="1200" dirty="0" smtClean="0">
                          <a:solidFill>
                            <a:srgbClr val="00B050"/>
                          </a:solidFill>
                        </a:rPr>
                        <a:t>– In process</a:t>
                      </a:r>
                    </a:p>
                  </a:txBody>
                  <a:tcPr marT="0" marB="0"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17"/>
                  </a:ext>
                </a:extLst>
              </a:tr>
            </a:tbl>
          </a:graphicData>
        </a:graphic>
      </p:graphicFrame>
      <p:sp>
        <p:nvSpPr>
          <p:cNvPr id="5" name="Rectangle 4"/>
          <p:cNvSpPr/>
          <p:nvPr/>
        </p:nvSpPr>
        <p:spPr>
          <a:xfrm>
            <a:off x="130523" y="6063316"/>
            <a:ext cx="8990186" cy="307777"/>
          </a:xfrm>
          <a:prstGeom prst="rect">
            <a:avLst/>
          </a:prstGeom>
          <a:solidFill>
            <a:schemeClr val="tx2">
              <a:lumMod val="40000"/>
              <a:lumOff val="60000"/>
            </a:schemeClr>
          </a:solidFill>
        </p:spPr>
        <p:txBody>
          <a:bodyPr wrap="square">
            <a:spAutoFit/>
          </a:bodyPr>
          <a:lstStyle/>
          <a:p>
            <a:pPr algn="ctr"/>
            <a:r>
              <a:rPr lang="en-US" sz="1400" b="1" dirty="0" smtClean="0"/>
              <a:t>NATO &amp; DoD Fuze &amp; Initiation Systems Standards are closely linked</a:t>
            </a:r>
            <a:r>
              <a:rPr lang="en-US" sz="1400" b="1" dirty="0"/>
              <a:t> </a:t>
            </a:r>
            <a:r>
              <a:rPr lang="en-US" sz="1400" b="1" dirty="0" smtClean="0"/>
              <a:t>through the work of the FESWG</a:t>
            </a:r>
            <a:endParaRPr lang="en-US" sz="1400" b="1" dirty="0"/>
          </a:p>
        </p:txBody>
      </p:sp>
    </p:spTree>
    <p:extLst>
      <p:ext uri="{BB962C8B-B14F-4D97-AF65-F5344CB8AC3E}">
        <p14:creationId xmlns:p14="http://schemas.microsoft.com/office/powerpoint/2010/main" val="1418897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SG/a (IST) program of work</a:t>
            </a:r>
            <a:endParaRPr lang="en-US" dirty="0"/>
          </a:p>
        </p:txBody>
      </p:sp>
      <p:sp>
        <p:nvSpPr>
          <p:cNvPr id="3" name="TextBox 2"/>
          <p:cNvSpPr txBox="1"/>
          <p:nvPr/>
        </p:nvSpPr>
        <p:spPr>
          <a:xfrm>
            <a:off x="783771" y="1441938"/>
            <a:ext cx="7454621" cy="4801314"/>
          </a:xfrm>
          <a:prstGeom prst="rect">
            <a:avLst/>
          </a:prstGeom>
          <a:noFill/>
        </p:spPr>
        <p:txBody>
          <a:bodyPr wrap="square" rtlCol="0">
            <a:spAutoFit/>
          </a:bodyPr>
          <a:lstStyle/>
          <a:p>
            <a:pPr marL="0" indent="0">
              <a:spcAft>
                <a:spcPts val="1200"/>
              </a:spcAft>
              <a:buNone/>
            </a:pPr>
            <a:r>
              <a:rPr lang="en-US" sz="1600" b="1" dirty="0"/>
              <a:t>RECENT ACCOMPLISHMENTS AND CURRENT WORK</a:t>
            </a:r>
          </a:p>
          <a:p>
            <a:pPr defTabSz="1028700">
              <a:spcAft>
                <a:spcPts val="600"/>
              </a:spcAft>
              <a:buFont typeface="Arial" panose="020B0604020202020204" pitchFamily="34" charset="0"/>
              <a:buChar char="•"/>
            </a:pPr>
            <a:r>
              <a:rPr lang="en-US" sz="1600" dirty="0"/>
              <a:t> STANAG 4187    – PROMULGATED JUNE 2022  </a:t>
            </a:r>
          </a:p>
          <a:p>
            <a:pPr defTabSz="1028700">
              <a:spcAft>
                <a:spcPts val="600"/>
              </a:spcAft>
              <a:buFont typeface="Arial" panose="020B0604020202020204" pitchFamily="34" charset="0"/>
              <a:buChar char="•"/>
            </a:pPr>
            <a:r>
              <a:rPr lang="en-US" sz="1600" dirty="0"/>
              <a:t> STANAG 4560    – APPROVED FOR PROMULGATION JUNE 2022</a:t>
            </a:r>
          </a:p>
          <a:p>
            <a:pPr defTabSz="1028700">
              <a:spcAft>
                <a:spcPts val="600"/>
              </a:spcAft>
              <a:buFont typeface="Arial" panose="020B0604020202020204" pitchFamily="34" charset="0"/>
              <a:buChar char="•"/>
            </a:pPr>
            <a:r>
              <a:rPr lang="en-US" sz="1600" dirty="0"/>
              <a:t> STANAG 4368    – 1</a:t>
            </a:r>
            <a:r>
              <a:rPr lang="en-US" sz="1600" baseline="30000" dirty="0"/>
              <a:t>st</a:t>
            </a:r>
            <a:r>
              <a:rPr lang="en-US" sz="1600" dirty="0"/>
              <a:t> WORKING GROUP PLANNED – SEPTEMBER 2022</a:t>
            </a:r>
          </a:p>
          <a:p>
            <a:pPr defTabSz="1028700">
              <a:spcAft>
                <a:spcPts val="600"/>
              </a:spcAft>
              <a:buFont typeface="Arial" panose="020B0604020202020204" pitchFamily="34" charset="0"/>
              <a:buChar char="•"/>
            </a:pPr>
            <a:r>
              <a:rPr lang="en-US" sz="1600" dirty="0"/>
              <a:t> STANAG XXXX  – PROPOSED NEW STANAG ON AIRCRAFT PYRO 			COUNTERMEASURES – ACCEPTED BY CASG</a:t>
            </a:r>
          </a:p>
          <a:p>
            <a:pPr defTabSz="1028700">
              <a:spcAft>
                <a:spcPts val="600"/>
              </a:spcAft>
              <a:buFont typeface="Arial" panose="020B0604020202020204" pitchFamily="34" charset="0"/>
              <a:buChar char="•"/>
            </a:pPr>
            <a:r>
              <a:rPr lang="en-US" sz="1600" dirty="0"/>
              <a:t> STANAG 4809    – NEW:  85% COMPLETE-EXPECTED COMPLETION 2023</a:t>
            </a:r>
          </a:p>
          <a:p>
            <a:pPr defTabSz="1028700">
              <a:spcAft>
                <a:spcPts val="600"/>
              </a:spcAft>
              <a:buFont typeface="Arial" panose="020B0604020202020204" pitchFamily="34" charset="0"/>
              <a:buChar char="•"/>
            </a:pPr>
            <a:r>
              <a:rPr lang="en-US" sz="1600" dirty="0"/>
              <a:t> STANAG 2818    –  85% COMPLETE EXPECTED COMPLETION 2023</a:t>
            </a:r>
          </a:p>
          <a:p>
            <a:pPr defTabSz="1028700">
              <a:spcAft>
                <a:spcPts val="600"/>
              </a:spcAft>
              <a:buFont typeface="Arial" panose="020B0604020202020204" pitchFamily="34" charset="0"/>
              <a:buChar char="•"/>
            </a:pPr>
            <a:r>
              <a:rPr lang="en-US" sz="1600" dirty="0"/>
              <a:t> STANAG 4157    – 1</a:t>
            </a:r>
            <a:r>
              <a:rPr lang="en-US" sz="1600" baseline="30000" dirty="0"/>
              <a:t>st</a:t>
            </a:r>
            <a:r>
              <a:rPr lang="en-US" sz="1600" dirty="0"/>
              <a:t> WORKING GROUP PLANNED – SEPTEMBER 2022</a:t>
            </a:r>
          </a:p>
          <a:p>
            <a:pPr defTabSz="1028700">
              <a:spcAft>
                <a:spcPts val="600"/>
              </a:spcAft>
              <a:buFont typeface="Arial" panose="020B0604020202020204" pitchFamily="34" charset="0"/>
              <a:buChar char="•"/>
            </a:pPr>
            <a:r>
              <a:rPr lang="en-US" sz="1600" dirty="0"/>
              <a:t> TERMINOLOGY – REVIEW COMPLETE.  DEFINITIONS SUBMITTED TO 			NATO TERMINOLOGY OFFICE  </a:t>
            </a:r>
          </a:p>
          <a:p>
            <a:pPr>
              <a:spcAft>
                <a:spcPts val="0"/>
              </a:spcAft>
            </a:pPr>
            <a:endParaRPr lang="en-US" sz="1600" b="1" dirty="0" smtClean="0"/>
          </a:p>
          <a:p>
            <a:pPr>
              <a:spcAft>
                <a:spcPts val="0"/>
              </a:spcAft>
            </a:pPr>
            <a:r>
              <a:rPr lang="en-US" sz="1600" b="1" dirty="0" smtClean="0"/>
              <a:t>September </a:t>
            </a:r>
            <a:r>
              <a:rPr lang="en-US" sz="1600" b="1" dirty="0"/>
              <a:t>19-23 Meeting to be held in Ottawa, </a:t>
            </a:r>
            <a:r>
              <a:rPr lang="en-US" sz="1600" b="1" dirty="0" smtClean="0"/>
              <a:t>Canada </a:t>
            </a:r>
            <a:endParaRPr lang="en-US" sz="1600" b="1" dirty="0"/>
          </a:p>
          <a:p>
            <a:pPr marL="285750" indent="-285750">
              <a:spcAft>
                <a:spcPts val="0"/>
              </a:spcAft>
              <a:buFont typeface="Arial" panose="020B0604020202020204" pitchFamily="34" charset="0"/>
              <a:buChar char="•"/>
            </a:pPr>
            <a:r>
              <a:rPr lang="en-US" sz="1600" i="1" dirty="0" smtClean="0"/>
              <a:t>(1</a:t>
            </a:r>
            <a:r>
              <a:rPr lang="en-US" sz="1600" i="1" baseline="30000" dirty="0" smtClean="0"/>
              <a:t>st</a:t>
            </a:r>
            <a:r>
              <a:rPr lang="en-US" sz="1600" i="1" dirty="0" smtClean="0"/>
              <a:t> in-person meeting since September 2019)</a:t>
            </a:r>
            <a:endParaRPr lang="en-US" sz="1600" i="1" dirty="0"/>
          </a:p>
          <a:p>
            <a:pPr>
              <a:spcAft>
                <a:spcPts val="0"/>
              </a:spcAft>
            </a:pPr>
            <a:r>
              <a:rPr lang="en-US" sz="1600" b="1" dirty="0"/>
              <a:t>Program of Work is reviewed and approved by the CASG </a:t>
            </a:r>
          </a:p>
          <a:p>
            <a:pPr>
              <a:spcAft>
                <a:spcPts val="0"/>
              </a:spcAft>
            </a:pPr>
            <a:r>
              <a:rPr lang="en-US" sz="1600" b="1" dirty="0"/>
              <a:t>All Subgroups report their work progress to CASG twice per year.</a:t>
            </a:r>
          </a:p>
        </p:txBody>
      </p:sp>
    </p:spTree>
    <p:extLst>
      <p:ext uri="{BB962C8B-B14F-4D97-AF65-F5344CB8AC3E}">
        <p14:creationId xmlns:p14="http://schemas.microsoft.com/office/powerpoint/2010/main" val="1340663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AGENDA</a:t>
            </a:r>
          </a:p>
        </p:txBody>
      </p:sp>
      <p:sp>
        <p:nvSpPr>
          <p:cNvPr id="3" name="Content Placeholder 2"/>
          <p:cNvSpPr txBox="1">
            <a:spLocks/>
          </p:cNvSpPr>
          <p:nvPr/>
        </p:nvSpPr>
        <p:spPr>
          <a:xfrm>
            <a:off x="442210" y="1228725"/>
            <a:ext cx="8094688" cy="4714874"/>
          </a:xfrm>
          <a:prstGeom prst="rect">
            <a:avLst/>
          </a:prstGeom>
        </p:spPr>
        <p:txBody>
          <a:bodyP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Font typeface="Arial" panose="020B0604020202020204" pitchFamily="34" charset="0"/>
              <a:buChar char="•"/>
            </a:pPr>
            <a:r>
              <a:rPr lang="en-US" sz="1800" b="1" dirty="0" smtClean="0"/>
              <a:t>Fuze Engineering Standardization Working Group (FESWG) </a:t>
            </a:r>
          </a:p>
          <a:p>
            <a:pPr>
              <a:spcAft>
                <a:spcPts val="600"/>
              </a:spcAft>
              <a:buFont typeface="Arial" panose="020B0604020202020204" pitchFamily="34" charset="0"/>
              <a:buChar char="•"/>
            </a:pPr>
            <a:r>
              <a:rPr lang="en-US" sz="1800" b="1" dirty="0" smtClean="0"/>
              <a:t>Fuze and Initiation Systems</a:t>
            </a:r>
          </a:p>
          <a:p>
            <a:pPr>
              <a:spcAft>
                <a:spcPts val="600"/>
              </a:spcAft>
              <a:buFont typeface="Arial" panose="020B0604020202020204" pitchFamily="34" charset="0"/>
              <a:buChar char="•"/>
            </a:pPr>
            <a:r>
              <a:rPr lang="en-US" sz="1800" b="1" dirty="0"/>
              <a:t>Fuze &amp; Initiation Systems Joint Standardization Bodies</a:t>
            </a:r>
          </a:p>
          <a:p>
            <a:pPr>
              <a:spcAft>
                <a:spcPts val="600"/>
              </a:spcAft>
              <a:buFont typeface="Arial" panose="020B0604020202020204" pitchFamily="34" charset="0"/>
              <a:buChar char="•"/>
            </a:pPr>
            <a:r>
              <a:rPr lang="en-US" sz="1800" b="1" dirty="0" smtClean="0"/>
              <a:t>Army Fuze Management Office </a:t>
            </a:r>
          </a:p>
          <a:p>
            <a:pPr>
              <a:spcAft>
                <a:spcPts val="600"/>
              </a:spcAft>
              <a:buFont typeface="Arial" panose="020B0604020202020204" pitchFamily="34" charset="0"/>
              <a:buChar char="•"/>
            </a:pPr>
            <a:r>
              <a:rPr lang="en-US" sz="1800" b="1" dirty="0" smtClean="0"/>
              <a:t>FESWG Standards and Progress</a:t>
            </a:r>
          </a:p>
          <a:p>
            <a:pPr>
              <a:spcAft>
                <a:spcPts val="600"/>
              </a:spcAft>
              <a:buFont typeface="Arial" panose="020B0604020202020204" pitchFamily="34" charset="0"/>
              <a:buChar char="•"/>
            </a:pPr>
            <a:r>
              <a:rPr lang="en-US" sz="1800" b="1" dirty="0" smtClean="0"/>
              <a:t>NATO Standardization</a:t>
            </a:r>
          </a:p>
          <a:p>
            <a:pPr>
              <a:spcAft>
                <a:spcPts val="600"/>
              </a:spcAft>
              <a:buFont typeface="Arial" panose="020B0604020202020204" pitchFamily="34" charset="0"/>
              <a:buChar char="•"/>
            </a:pPr>
            <a:r>
              <a:rPr lang="en-US" sz="1800" b="1" dirty="0" smtClean="0"/>
              <a:t>NATO Document Structure</a:t>
            </a:r>
          </a:p>
          <a:p>
            <a:pPr>
              <a:spcAft>
                <a:spcPts val="600"/>
              </a:spcAft>
              <a:buFont typeface="Arial" panose="020B0604020202020204" pitchFamily="34" charset="0"/>
              <a:buChar char="•"/>
            </a:pPr>
            <a:r>
              <a:rPr lang="en-US" sz="1800" b="1" dirty="0" smtClean="0"/>
              <a:t>AC/326 CASG Standardization </a:t>
            </a:r>
          </a:p>
          <a:p>
            <a:pPr>
              <a:spcAft>
                <a:spcPts val="600"/>
              </a:spcAft>
              <a:buFont typeface="Arial" panose="020B0604020202020204" pitchFamily="34" charset="0"/>
              <a:buChar char="•"/>
            </a:pPr>
            <a:r>
              <a:rPr lang="en-US" sz="1800" b="1" dirty="0" smtClean="0"/>
              <a:t>SG/A (IST) Program Of Work </a:t>
            </a:r>
          </a:p>
          <a:p>
            <a:pPr>
              <a:spcAft>
                <a:spcPts val="600"/>
              </a:spcAft>
              <a:buFont typeface="Arial" panose="020B0604020202020204" pitchFamily="34" charset="0"/>
              <a:buChar char="•"/>
            </a:pPr>
            <a:r>
              <a:rPr lang="en-US" sz="1800" b="1" dirty="0" smtClean="0"/>
              <a:t>SG/A (IST) STANAGS and FESWG standards</a:t>
            </a:r>
          </a:p>
          <a:p>
            <a:pPr>
              <a:spcAft>
                <a:spcPts val="600"/>
              </a:spcAft>
              <a:buFont typeface="Arial" panose="020B0604020202020204" pitchFamily="34" charset="0"/>
              <a:buChar char="•"/>
            </a:pPr>
            <a:r>
              <a:rPr lang="en-US" sz="1800" b="1" dirty="0" smtClean="0"/>
              <a:t>Key Takeaways</a:t>
            </a:r>
          </a:p>
          <a:p>
            <a:pPr>
              <a:spcAft>
                <a:spcPts val="600"/>
              </a:spcAft>
            </a:pP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266548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Key takeaways</a:t>
            </a:r>
            <a:endParaRPr lang="en-US" dirty="0"/>
          </a:p>
        </p:txBody>
      </p:sp>
      <p:grpSp>
        <p:nvGrpSpPr>
          <p:cNvPr id="3" name="Group 2"/>
          <p:cNvGrpSpPr/>
          <p:nvPr/>
        </p:nvGrpSpPr>
        <p:grpSpPr>
          <a:xfrm>
            <a:off x="254977" y="1028701"/>
            <a:ext cx="8749944" cy="5325521"/>
            <a:chOff x="102358" y="1024911"/>
            <a:chExt cx="8937732" cy="5461195"/>
          </a:xfrm>
        </p:grpSpPr>
        <p:sp>
          <p:nvSpPr>
            <p:cNvPr id="4" name="Content Placeholder 6"/>
            <p:cNvSpPr txBox="1">
              <a:spLocks/>
            </p:cNvSpPr>
            <p:nvPr/>
          </p:nvSpPr>
          <p:spPr>
            <a:xfrm>
              <a:off x="6153877" y="1828800"/>
              <a:ext cx="2875823" cy="1988372"/>
            </a:xfrm>
            <a:prstGeom prst="rect">
              <a:avLst/>
            </a:prstGeom>
            <a:solidFill>
              <a:schemeClr val="bg1"/>
            </a:solidFill>
            <a:ln w="38100">
              <a:solidFill>
                <a:schemeClr val="tx2"/>
              </a:solidFill>
            </a:ln>
            <a:effectLst/>
          </p:spPr>
          <p:txBody>
            <a:bodyPr anchor="ct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0"/>
                </a:spcBef>
              </a:pPr>
              <a:endParaRPr lang="en-US" sz="1600" b="1" dirty="0"/>
            </a:p>
          </p:txBody>
        </p:sp>
        <p:sp>
          <p:nvSpPr>
            <p:cNvPr id="5" name="Content Placeholder 6"/>
            <p:cNvSpPr txBox="1">
              <a:spLocks/>
            </p:cNvSpPr>
            <p:nvPr/>
          </p:nvSpPr>
          <p:spPr>
            <a:xfrm>
              <a:off x="6141340" y="3812828"/>
              <a:ext cx="2888702" cy="1881390"/>
            </a:xfrm>
            <a:prstGeom prst="rect">
              <a:avLst/>
            </a:prstGeom>
            <a:solidFill>
              <a:schemeClr val="bg1"/>
            </a:solidFill>
            <a:ln w="38100">
              <a:solidFill>
                <a:schemeClr val="tx2"/>
              </a:solidFill>
            </a:ln>
            <a:effectLst/>
          </p:spPr>
          <p:txBody>
            <a:bodyPr anchor="ct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0"/>
                </a:spcBef>
              </a:pPr>
              <a:endParaRPr lang="en-US" sz="1600" b="1" dirty="0"/>
            </a:p>
          </p:txBody>
        </p:sp>
        <p:sp>
          <p:nvSpPr>
            <p:cNvPr id="6" name="Content Placeholder 6"/>
            <p:cNvSpPr txBox="1">
              <a:spLocks/>
            </p:cNvSpPr>
            <p:nvPr/>
          </p:nvSpPr>
          <p:spPr>
            <a:xfrm>
              <a:off x="106398" y="1828800"/>
              <a:ext cx="2875823" cy="1988372"/>
            </a:xfrm>
            <a:prstGeom prst="rect">
              <a:avLst/>
            </a:prstGeom>
            <a:solidFill>
              <a:schemeClr val="bg1"/>
            </a:solidFill>
            <a:ln w="38100">
              <a:solidFill>
                <a:schemeClr val="tx2"/>
              </a:solidFill>
            </a:ln>
            <a:effectLst/>
          </p:spPr>
          <p:txBody>
            <a:bodyPr anchor="ct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0"/>
                </a:spcBef>
              </a:pPr>
              <a:endParaRPr lang="en-US" sz="1600" b="1" dirty="0"/>
            </a:p>
          </p:txBody>
        </p:sp>
        <p:sp>
          <p:nvSpPr>
            <p:cNvPr id="7" name="Content Placeholder 6"/>
            <p:cNvSpPr txBox="1">
              <a:spLocks/>
            </p:cNvSpPr>
            <p:nvPr/>
          </p:nvSpPr>
          <p:spPr>
            <a:xfrm>
              <a:off x="110259" y="3812828"/>
              <a:ext cx="2875823" cy="1881390"/>
            </a:xfrm>
            <a:prstGeom prst="rect">
              <a:avLst/>
            </a:prstGeom>
            <a:solidFill>
              <a:schemeClr val="bg1"/>
            </a:solidFill>
            <a:ln w="38100">
              <a:solidFill>
                <a:schemeClr val="tx2"/>
              </a:solidFill>
            </a:ln>
            <a:effectLst/>
          </p:spPr>
          <p:txBody>
            <a:bodyPr anchor="ct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0"/>
                </a:spcBef>
              </a:pPr>
              <a:endParaRPr lang="en-US" sz="1600" b="1" dirty="0"/>
            </a:p>
          </p:txBody>
        </p:sp>
        <p:sp>
          <p:nvSpPr>
            <p:cNvPr id="8" name="Rectangle 7"/>
            <p:cNvSpPr/>
            <p:nvPr/>
          </p:nvSpPr>
          <p:spPr>
            <a:xfrm>
              <a:off x="384600" y="3963275"/>
              <a:ext cx="1884654" cy="1569660"/>
            </a:xfrm>
            <a:prstGeom prst="rect">
              <a:avLst/>
            </a:prstGeom>
          </p:spPr>
          <p:txBody>
            <a:bodyPr wrap="square">
              <a:spAutoFit/>
            </a:bodyPr>
            <a:lstStyle/>
            <a:p>
              <a:pPr algn="ctr"/>
              <a:r>
                <a:rPr lang="en-US" sz="1600" b="1" dirty="0" smtClean="0"/>
                <a:t>Standards Are Well </a:t>
              </a:r>
              <a:r>
                <a:rPr lang="en-US" sz="1600" b="1" dirty="0"/>
                <a:t/>
              </a:r>
              <a:br>
                <a:rPr lang="en-US" sz="1600" b="1" dirty="0"/>
              </a:br>
              <a:r>
                <a:rPr lang="en-US" sz="1600" b="1" dirty="0"/>
                <a:t>Positioned To Support DoD Modernization Priorities</a:t>
              </a:r>
            </a:p>
          </p:txBody>
        </p:sp>
        <p:sp>
          <p:nvSpPr>
            <p:cNvPr id="9" name="Rectangle 8"/>
            <p:cNvSpPr/>
            <p:nvPr/>
          </p:nvSpPr>
          <p:spPr>
            <a:xfrm>
              <a:off x="171912" y="2010806"/>
              <a:ext cx="2310030" cy="1643527"/>
            </a:xfrm>
            <a:prstGeom prst="rect">
              <a:avLst/>
            </a:prstGeom>
          </p:spPr>
          <p:txBody>
            <a:bodyPr wrap="square">
              <a:spAutoFit/>
            </a:bodyPr>
            <a:lstStyle/>
            <a:p>
              <a:pPr marL="0" indent="0" algn="ctr">
                <a:lnSpc>
                  <a:spcPct val="90000"/>
                </a:lnSpc>
                <a:spcBef>
                  <a:spcPts val="0"/>
                </a:spcBef>
              </a:pPr>
              <a:r>
                <a:rPr lang="en-US" sz="1600" b="1" dirty="0"/>
                <a:t>DoD FESWG, under charter by the JSB, is the </a:t>
              </a:r>
              <a:r>
                <a:rPr lang="en-US" sz="1600" b="1" dirty="0" smtClean="0"/>
                <a:t>fuze </a:t>
              </a:r>
              <a:r>
                <a:rPr lang="en-US" sz="1600" b="1" dirty="0"/>
                <a:t>and </a:t>
              </a:r>
              <a:r>
                <a:rPr lang="en-US" sz="1600" b="1" dirty="0" smtClean="0"/>
                <a:t>initiation </a:t>
              </a:r>
              <a:r>
                <a:rPr lang="en-US" sz="1600" b="1" dirty="0"/>
                <a:t>systems standardization custodian for </a:t>
              </a:r>
              <a:r>
                <a:rPr lang="en-US" sz="1600" b="1" dirty="0" smtClean="0"/>
                <a:t/>
              </a:r>
              <a:br>
                <a:rPr lang="en-US" sz="1600" b="1" dirty="0" smtClean="0"/>
              </a:br>
              <a:r>
                <a:rPr lang="en-US" sz="1600" b="1" dirty="0" smtClean="0"/>
                <a:t>the </a:t>
              </a:r>
              <a:r>
                <a:rPr lang="en-US" sz="1600" b="1" dirty="0"/>
                <a:t>USA</a:t>
              </a:r>
            </a:p>
          </p:txBody>
        </p:sp>
        <p:sp>
          <p:nvSpPr>
            <p:cNvPr id="10" name="Rectangle 9"/>
            <p:cNvSpPr/>
            <p:nvPr/>
          </p:nvSpPr>
          <p:spPr>
            <a:xfrm>
              <a:off x="6533205" y="2197184"/>
              <a:ext cx="2506885" cy="978729"/>
            </a:xfrm>
            <a:prstGeom prst="rect">
              <a:avLst/>
            </a:prstGeom>
          </p:spPr>
          <p:txBody>
            <a:bodyPr wrap="square">
              <a:spAutoFit/>
            </a:bodyPr>
            <a:lstStyle/>
            <a:p>
              <a:pPr marL="0" indent="0" algn="ctr">
                <a:lnSpc>
                  <a:spcPct val="90000"/>
                </a:lnSpc>
                <a:spcBef>
                  <a:spcPts val="0"/>
                </a:spcBef>
              </a:pPr>
              <a:r>
                <a:rPr lang="en-US" sz="1600" b="1" dirty="0"/>
                <a:t>Promote interchangeability, </a:t>
              </a:r>
              <a:br>
                <a:rPr lang="en-US" sz="1600" b="1" dirty="0"/>
              </a:br>
              <a:r>
                <a:rPr lang="en-US" sz="1600" b="1" dirty="0"/>
                <a:t>safer munitions &amp; interoperability</a:t>
              </a:r>
            </a:p>
          </p:txBody>
        </p:sp>
        <p:sp>
          <p:nvSpPr>
            <p:cNvPr id="11" name="Rectangle 10"/>
            <p:cNvSpPr/>
            <p:nvPr/>
          </p:nvSpPr>
          <p:spPr>
            <a:xfrm>
              <a:off x="6803812" y="4153358"/>
              <a:ext cx="2016292" cy="1200329"/>
            </a:xfrm>
            <a:prstGeom prst="rect">
              <a:avLst/>
            </a:prstGeom>
          </p:spPr>
          <p:txBody>
            <a:bodyPr wrap="square">
              <a:spAutoFit/>
            </a:bodyPr>
            <a:lstStyle/>
            <a:p>
              <a:pPr marL="0" indent="0" algn="ctr">
                <a:lnSpc>
                  <a:spcPct val="90000"/>
                </a:lnSpc>
                <a:spcBef>
                  <a:spcPts val="0"/>
                </a:spcBef>
              </a:pPr>
              <a:r>
                <a:rPr lang="en-US" sz="1600" b="1" dirty="0"/>
                <a:t>Promotes both </a:t>
              </a:r>
              <a:r>
                <a:rPr lang="en-US" sz="1600" b="1" dirty="0" err="1"/>
                <a:t>DoD</a:t>
              </a:r>
              <a:r>
                <a:rPr lang="en-US" sz="1600" b="1" dirty="0"/>
                <a:t> &amp; NATO interoperability for munition </a:t>
              </a:r>
              <a:r>
                <a:rPr lang="en-US" sz="1600" b="1" dirty="0" err="1"/>
                <a:t>fuzing</a:t>
              </a:r>
              <a:r>
                <a:rPr lang="en-US" sz="1600" b="1" dirty="0"/>
                <a:t> &amp; ignition systems</a:t>
              </a:r>
            </a:p>
          </p:txBody>
        </p:sp>
        <p:sp>
          <p:nvSpPr>
            <p:cNvPr id="12" name="Content Placeholder 6"/>
            <p:cNvSpPr txBox="1">
              <a:spLocks/>
            </p:cNvSpPr>
            <p:nvPr/>
          </p:nvSpPr>
          <p:spPr>
            <a:xfrm>
              <a:off x="102358" y="5662629"/>
              <a:ext cx="8927412" cy="823477"/>
            </a:xfrm>
            <a:prstGeom prst="rect">
              <a:avLst/>
            </a:prstGeom>
            <a:solidFill>
              <a:schemeClr val="bg1"/>
            </a:solidFill>
            <a:ln w="38100">
              <a:solidFill>
                <a:schemeClr val="tx2"/>
              </a:solidFill>
            </a:ln>
            <a:effectLst/>
          </p:spPr>
          <p:txBody>
            <a:bodyPr anchor="ct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0"/>
                </a:spcBef>
              </a:pPr>
              <a:r>
                <a:rPr lang="en-US" sz="1600" b="1" dirty="0" err="1"/>
                <a:t>Fuze</a:t>
              </a:r>
              <a:r>
                <a:rPr lang="en-US" sz="1600" b="1" dirty="0"/>
                <a:t> &amp; Ignition systems Standardization products account for changes in technology, </a:t>
              </a:r>
              <a:r>
                <a:rPr lang="en-US" sz="1600" b="1" dirty="0" err="1"/>
                <a:t>DoD</a:t>
              </a:r>
              <a:r>
                <a:rPr lang="en-US" sz="1600" b="1" dirty="0"/>
                <a:t> Policy, </a:t>
              </a:r>
              <a:r>
                <a:rPr lang="en-US" sz="1600" b="1" dirty="0" err="1"/>
                <a:t>DoD</a:t>
              </a:r>
              <a:r>
                <a:rPr lang="en-US" sz="1600" b="1" dirty="0"/>
                <a:t> munition modernization efforts, and international interoperability</a:t>
              </a:r>
            </a:p>
          </p:txBody>
        </p:sp>
        <p:sp>
          <p:nvSpPr>
            <p:cNvPr id="13" name="Content Placeholder 6"/>
            <p:cNvSpPr txBox="1">
              <a:spLocks/>
            </p:cNvSpPr>
            <p:nvPr/>
          </p:nvSpPr>
          <p:spPr>
            <a:xfrm>
              <a:off x="102358" y="1024911"/>
              <a:ext cx="8925032" cy="823477"/>
            </a:xfrm>
            <a:prstGeom prst="rect">
              <a:avLst/>
            </a:prstGeom>
            <a:solidFill>
              <a:schemeClr val="bg1"/>
            </a:solidFill>
            <a:ln w="38100">
              <a:solidFill>
                <a:schemeClr val="tx2"/>
              </a:solidFill>
            </a:ln>
            <a:effectLst/>
          </p:spPr>
          <p:txBody>
            <a:bodyPr anchor="ct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0"/>
                </a:spcBef>
              </a:pPr>
              <a:r>
                <a:rPr lang="en-US" sz="1600" b="1" dirty="0"/>
                <a:t>Chaired and managed by AFMO, standardization activities are seamlessly coordinated among Domestic and NATO </a:t>
              </a:r>
              <a:r>
                <a:rPr lang="en-US" sz="1600" b="1" dirty="0" smtClean="0"/>
                <a:t>communities, </a:t>
              </a:r>
              <a:r>
                <a:rPr lang="en-US" sz="1600" b="1" dirty="0"/>
                <a:t>industry partners and academia</a:t>
              </a:r>
            </a:p>
          </p:txBody>
        </p:sp>
        <p:pic>
          <p:nvPicPr>
            <p:cNvPr id="14" name="Picture 2" descr="Fuze Family"/>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13" t="-31" b="-326"/>
            <a:stretch/>
          </p:blipFill>
          <p:spPr bwMode="auto">
            <a:xfrm>
              <a:off x="2268167" y="1848388"/>
              <a:ext cx="4565789" cy="3810998"/>
            </a:xfrm>
            <a:prstGeom prst="hexagon">
              <a:avLst>
                <a:gd name="adj" fmla="val 17366"/>
                <a:gd name="vf" fmla="val 115470"/>
              </a:avLst>
            </a:prstGeom>
            <a:noFill/>
            <a:ln w="38100">
              <a:solidFill>
                <a:schemeClr val="tx2"/>
              </a:solidFill>
            </a:ln>
          </p:spPr>
        </p:pic>
      </p:grpSp>
    </p:spTree>
    <p:extLst>
      <p:ext uri="{BB962C8B-B14F-4D97-AF65-F5344CB8AC3E}">
        <p14:creationId xmlns:p14="http://schemas.microsoft.com/office/powerpoint/2010/main" val="1484463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57804" y="2286001"/>
            <a:ext cx="8490775" cy="12858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3600" dirty="0" smtClean="0"/>
              <a:t>Questions?</a:t>
            </a:r>
            <a:endParaRPr lang="en-US" sz="3600" dirty="0"/>
          </a:p>
        </p:txBody>
      </p:sp>
    </p:spTree>
    <p:extLst>
      <p:ext uri="{BB962C8B-B14F-4D97-AF65-F5344CB8AC3E}">
        <p14:creationId xmlns:p14="http://schemas.microsoft.com/office/powerpoint/2010/main" val="2653307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For additional information</a:t>
            </a:r>
            <a:endParaRPr lang="en-US" dirty="0"/>
          </a:p>
        </p:txBody>
      </p:sp>
      <p:sp>
        <p:nvSpPr>
          <p:cNvPr id="3" name="TextBox 2"/>
          <p:cNvSpPr txBox="1"/>
          <p:nvPr/>
        </p:nvSpPr>
        <p:spPr>
          <a:xfrm>
            <a:off x="949569" y="1186962"/>
            <a:ext cx="7438292" cy="4862870"/>
          </a:xfrm>
          <a:prstGeom prst="rect">
            <a:avLst/>
          </a:prstGeom>
          <a:noFill/>
        </p:spPr>
        <p:txBody>
          <a:bodyPr wrap="square" rtlCol="0">
            <a:spAutoFit/>
          </a:bodyPr>
          <a:lstStyle/>
          <a:p>
            <a:pPr marL="0" indent="0">
              <a:buNone/>
            </a:pPr>
            <a:r>
              <a:rPr lang="en-US" sz="1400" dirty="0" smtClean="0"/>
              <a:t>Mr. Homesh </a:t>
            </a:r>
            <a:r>
              <a:rPr lang="en-US" sz="1400" dirty="0" err="1" smtClean="0"/>
              <a:t>Lalbahadur</a:t>
            </a:r>
            <a:endParaRPr lang="en-US" sz="1400" dirty="0" smtClean="0"/>
          </a:p>
          <a:p>
            <a:pPr marL="0" indent="0">
              <a:buNone/>
            </a:pPr>
            <a:r>
              <a:rPr lang="en-US" sz="1400" dirty="0" smtClean="0"/>
              <a:t>Chairman, DOD FESWG / Chief, </a:t>
            </a:r>
            <a:r>
              <a:rPr lang="en-US" sz="1400" dirty="0"/>
              <a:t>Army Fuze Management Office </a:t>
            </a:r>
          </a:p>
          <a:p>
            <a:pPr marL="0" indent="0">
              <a:buNone/>
            </a:pPr>
            <a:r>
              <a:rPr lang="en-US" sz="1400" dirty="0" smtClean="0"/>
              <a:t>DEVCOM </a:t>
            </a:r>
            <a:r>
              <a:rPr lang="en-US" sz="1400" dirty="0"/>
              <a:t>Armaments Center, </a:t>
            </a:r>
          </a:p>
          <a:p>
            <a:pPr marL="0" indent="0">
              <a:buNone/>
            </a:pPr>
            <a:r>
              <a:rPr lang="en-US" sz="1400" dirty="0"/>
              <a:t>Picatinny Arsenal, NJ  07806-5000</a:t>
            </a:r>
          </a:p>
          <a:p>
            <a:pPr marL="0" indent="0">
              <a:buNone/>
            </a:pPr>
            <a:r>
              <a:rPr lang="en-US" sz="1400" dirty="0" smtClean="0"/>
              <a:t>973-724-3042</a:t>
            </a:r>
            <a:endParaRPr lang="en-US" sz="1400" dirty="0"/>
          </a:p>
          <a:p>
            <a:pPr marL="0" indent="0">
              <a:buNone/>
            </a:pPr>
            <a:r>
              <a:rPr lang="en-US" sz="1400" b="1" u="sng" dirty="0">
                <a:solidFill>
                  <a:srgbClr val="003399"/>
                </a:solidFill>
              </a:rPr>
              <a:t>homeshwar.r.lalbahadur.civ@army.mil</a:t>
            </a:r>
            <a:endParaRPr lang="en-US" sz="1400" b="1" u="sng" dirty="0" smtClean="0">
              <a:solidFill>
                <a:srgbClr val="003399"/>
              </a:solidFill>
            </a:endParaRPr>
          </a:p>
          <a:p>
            <a:pPr marL="0" indent="0">
              <a:buNone/>
            </a:pPr>
            <a:endParaRPr lang="en-US" sz="1400" dirty="0"/>
          </a:p>
          <a:p>
            <a:pPr marL="0" indent="0">
              <a:buNone/>
            </a:pPr>
            <a:r>
              <a:rPr lang="en-US" sz="1400" dirty="0" smtClean="0"/>
              <a:t>Mr</a:t>
            </a:r>
            <a:r>
              <a:rPr lang="en-US" sz="1400" dirty="0"/>
              <a:t>. Tony DiGiacomo</a:t>
            </a:r>
          </a:p>
          <a:p>
            <a:r>
              <a:rPr lang="en-US" sz="1400" dirty="0"/>
              <a:t>Area </a:t>
            </a:r>
            <a:r>
              <a:rPr lang="en-US" sz="1400" dirty="0" smtClean="0"/>
              <a:t>Manager, Army </a:t>
            </a:r>
            <a:r>
              <a:rPr lang="en-US" sz="1400" dirty="0"/>
              <a:t>Fuze Management Office </a:t>
            </a:r>
          </a:p>
          <a:p>
            <a:pPr marL="0" indent="0">
              <a:buNone/>
            </a:pPr>
            <a:r>
              <a:rPr lang="en-US" sz="1400" dirty="0" smtClean="0"/>
              <a:t>DEVCOM </a:t>
            </a:r>
            <a:r>
              <a:rPr lang="en-US" sz="1400" dirty="0"/>
              <a:t>Armaments Center, </a:t>
            </a:r>
          </a:p>
          <a:p>
            <a:pPr marL="0" indent="0">
              <a:buNone/>
            </a:pPr>
            <a:r>
              <a:rPr lang="en-US" sz="1400" dirty="0"/>
              <a:t>Picatinny Arsenal, NJ  07806-5000</a:t>
            </a:r>
          </a:p>
          <a:p>
            <a:pPr marL="0" indent="0">
              <a:buNone/>
            </a:pPr>
            <a:r>
              <a:rPr lang="en-US" sz="1400" dirty="0"/>
              <a:t>973-724-9451</a:t>
            </a:r>
          </a:p>
          <a:p>
            <a:pPr marL="0" indent="0">
              <a:buNone/>
            </a:pPr>
            <a:r>
              <a:rPr lang="en-US" sz="1400" b="1" u="sng" dirty="0">
                <a:solidFill>
                  <a:srgbClr val="003399"/>
                </a:solidFill>
              </a:rPr>
              <a:t>anthony.j.digiacomo.civ@army.mil</a:t>
            </a:r>
          </a:p>
          <a:p>
            <a:pPr marL="0" indent="0">
              <a:buNone/>
            </a:pPr>
            <a:endParaRPr lang="en-US" sz="1400" dirty="0"/>
          </a:p>
          <a:p>
            <a:pPr marL="0" indent="0">
              <a:buNone/>
            </a:pPr>
            <a:r>
              <a:rPr lang="en-US" sz="1400" dirty="0" smtClean="0"/>
              <a:t>Ms</a:t>
            </a:r>
            <a:r>
              <a:rPr lang="en-US" sz="1400" dirty="0"/>
              <a:t>. Sandy Picinic</a:t>
            </a:r>
          </a:p>
          <a:p>
            <a:pPr marL="0" indent="0">
              <a:buNone/>
            </a:pPr>
            <a:r>
              <a:rPr lang="en-US" sz="1400" dirty="0"/>
              <a:t>Area Manager</a:t>
            </a:r>
          </a:p>
          <a:p>
            <a:pPr marL="0" indent="0">
              <a:buNone/>
            </a:pPr>
            <a:r>
              <a:rPr lang="en-US" sz="1400" dirty="0"/>
              <a:t>Army Fuze Management Office </a:t>
            </a:r>
          </a:p>
          <a:p>
            <a:pPr marL="0" indent="0">
              <a:buNone/>
            </a:pPr>
            <a:r>
              <a:rPr lang="en-US" sz="1400" dirty="0"/>
              <a:t>DEVCOM Armaments Center, </a:t>
            </a:r>
          </a:p>
          <a:p>
            <a:pPr marL="0" indent="0">
              <a:buNone/>
            </a:pPr>
            <a:r>
              <a:rPr lang="en-US" sz="1400" dirty="0"/>
              <a:t>Picatinny Arsenal, NJ  07806-5000</a:t>
            </a:r>
          </a:p>
          <a:p>
            <a:pPr marL="0" indent="0">
              <a:buNone/>
            </a:pPr>
            <a:r>
              <a:rPr lang="en-US" sz="1400" dirty="0"/>
              <a:t>973-724-7172</a:t>
            </a:r>
          </a:p>
          <a:p>
            <a:pPr marL="0" indent="0">
              <a:buNone/>
            </a:pPr>
            <a:r>
              <a:rPr lang="en-US" sz="1400" b="1" u="sng" dirty="0">
                <a:solidFill>
                  <a:srgbClr val="003399"/>
                </a:solidFill>
              </a:rPr>
              <a:t>sandy.d.picinic.civ@army.mil</a:t>
            </a:r>
          </a:p>
          <a:p>
            <a:endParaRPr lang="en-US" sz="1600" dirty="0"/>
          </a:p>
        </p:txBody>
      </p:sp>
    </p:spTree>
    <p:extLst>
      <p:ext uri="{BB962C8B-B14F-4D97-AF65-F5344CB8AC3E}">
        <p14:creationId xmlns:p14="http://schemas.microsoft.com/office/powerpoint/2010/main" val="1808665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57804" y="2286001"/>
            <a:ext cx="8490775" cy="12858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000" b="1"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algn="ctr"/>
            <a:r>
              <a:rPr lang="en-US" sz="3600" dirty="0" smtClean="0"/>
              <a:t>Back-up</a:t>
            </a:r>
            <a:endParaRPr lang="en-US" sz="3600" dirty="0"/>
          </a:p>
        </p:txBody>
      </p:sp>
    </p:spTree>
    <p:extLst>
      <p:ext uri="{BB962C8B-B14F-4D97-AF65-F5344CB8AC3E}">
        <p14:creationId xmlns:p14="http://schemas.microsoft.com/office/powerpoint/2010/main" val="4231803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err="1" smtClean="0"/>
              <a:t>Nato</a:t>
            </a:r>
            <a:r>
              <a:rPr lang="en-US" dirty="0" smtClean="0"/>
              <a:t> standardization (aap-03 (k))</a:t>
            </a:r>
            <a:endParaRPr lang="en-US" dirty="0"/>
          </a:p>
        </p:txBody>
      </p:sp>
      <p:sp>
        <p:nvSpPr>
          <p:cNvPr id="3" name="TextBox 2"/>
          <p:cNvSpPr txBox="1"/>
          <p:nvPr/>
        </p:nvSpPr>
        <p:spPr>
          <a:xfrm>
            <a:off x="808893" y="1600200"/>
            <a:ext cx="7455876" cy="4616648"/>
          </a:xfrm>
          <a:prstGeom prst="rect">
            <a:avLst/>
          </a:prstGeom>
          <a:noFill/>
        </p:spPr>
        <p:txBody>
          <a:bodyPr wrap="square" rtlCol="0">
            <a:spAutoFit/>
          </a:bodyPr>
          <a:lstStyle/>
          <a:p>
            <a:pPr marL="0" indent="0">
              <a:buNone/>
            </a:pPr>
            <a:r>
              <a:rPr lang="en-US" sz="1800" dirty="0"/>
              <a:t>1.6.1   NATO STANDARD AGREEMENT</a:t>
            </a:r>
          </a:p>
          <a:p>
            <a:pPr marL="0" indent="0">
              <a:buNone/>
            </a:pPr>
            <a:endParaRPr lang="en-US" sz="1800" dirty="0"/>
          </a:p>
          <a:p>
            <a:pPr marL="0" indent="0">
              <a:buNone/>
            </a:pPr>
            <a:r>
              <a:rPr lang="en-US" sz="1800" dirty="0"/>
              <a:t>1. A NATO Standardization Agreement (STANAG) is a NATO standardization document that specifies the agreement of member Nations to implement a standard, in whole or in part, with or without reservation, in order to meet an interoperability requirement. </a:t>
            </a:r>
          </a:p>
          <a:p>
            <a:pPr marL="0" indent="0">
              <a:buNone/>
            </a:pPr>
            <a:endParaRPr lang="en-US" sz="1800" dirty="0"/>
          </a:p>
          <a:p>
            <a:pPr marL="0" indent="0">
              <a:buNone/>
            </a:pPr>
            <a:r>
              <a:rPr lang="en-US" sz="1800" dirty="0"/>
              <a:t>2. An Allied standard covered by a STANAG is implemented, as applicable, and complied with to the maximum extent possible by ratifying Allies, adopting partner nations and NATO bodies. Sections on “interoperability requirements” and “implementation of the agreement” are included in each STANAG. They specify the interoperability requirements substantiating the STANAG and provide guidance to assist Nations and NATO bodies with the implementation of the covered Allied standards. </a:t>
            </a:r>
          </a:p>
          <a:p>
            <a:endParaRPr lang="en-US" dirty="0"/>
          </a:p>
        </p:txBody>
      </p:sp>
    </p:spTree>
    <p:extLst>
      <p:ext uri="{BB962C8B-B14F-4D97-AF65-F5344CB8AC3E}">
        <p14:creationId xmlns:p14="http://schemas.microsoft.com/office/powerpoint/2010/main" val="1239685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err="1" smtClean="0"/>
              <a:t>Nato</a:t>
            </a:r>
            <a:r>
              <a:rPr lang="en-US" dirty="0" smtClean="0"/>
              <a:t> standardization (aap-03 (k))</a:t>
            </a:r>
            <a:endParaRPr lang="en-US" dirty="0"/>
          </a:p>
        </p:txBody>
      </p:sp>
      <p:sp>
        <p:nvSpPr>
          <p:cNvPr id="3" name="TextBox 2"/>
          <p:cNvSpPr txBox="1"/>
          <p:nvPr/>
        </p:nvSpPr>
        <p:spPr>
          <a:xfrm>
            <a:off x="808893" y="1600200"/>
            <a:ext cx="7455876" cy="3508653"/>
          </a:xfrm>
          <a:prstGeom prst="rect">
            <a:avLst/>
          </a:prstGeom>
          <a:noFill/>
        </p:spPr>
        <p:txBody>
          <a:bodyPr wrap="square" rtlCol="0">
            <a:spAutoFit/>
          </a:bodyPr>
          <a:lstStyle/>
          <a:p>
            <a:pPr marL="0" indent="0">
              <a:buNone/>
            </a:pPr>
            <a:r>
              <a:rPr lang="en-US" sz="1800" dirty="0"/>
              <a:t>1.6.1.2  NATO STANDARDIZATION RECOMMENDATION (STANREC)</a:t>
            </a:r>
          </a:p>
          <a:p>
            <a:pPr marL="0" indent="0">
              <a:buNone/>
            </a:pPr>
            <a:endParaRPr lang="en-US" sz="1800" dirty="0"/>
          </a:p>
          <a:p>
            <a:pPr marL="0" indent="0">
              <a:buNone/>
            </a:pPr>
            <a:r>
              <a:rPr lang="en-US" sz="1800" dirty="0"/>
              <a:t>1.  A STANREC is a NATO standardization document used exclusively in the materiel field of standardization that lists one or several NATO or non-NATO standards relevant to a specific Alliance activity unrelated to interoperability. </a:t>
            </a:r>
          </a:p>
          <a:p>
            <a:pPr marL="342900" indent="-342900">
              <a:buAutoNum type="arabicPeriod"/>
            </a:pPr>
            <a:endParaRPr lang="en-US" sz="1800" dirty="0"/>
          </a:p>
          <a:p>
            <a:pPr marL="0" indent="0">
              <a:buNone/>
            </a:pPr>
            <a:r>
              <a:rPr lang="en-US" sz="1800" dirty="0"/>
              <a:t>2.  A STANREC is a non-binding covering document used to recommend useful practices in multinational cooperation. It is employed on a voluntary basis and does not require commitment of Allies to implement the Allied standards it covers. </a:t>
            </a:r>
          </a:p>
          <a:p>
            <a:endParaRPr lang="en-US" dirty="0"/>
          </a:p>
        </p:txBody>
      </p:sp>
    </p:spTree>
    <p:extLst>
      <p:ext uri="{BB962C8B-B14F-4D97-AF65-F5344CB8AC3E}">
        <p14:creationId xmlns:p14="http://schemas.microsoft.com/office/powerpoint/2010/main" val="473271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err="1" smtClean="0"/>
              <a:t>Nato</a:t>
            </a:r>
            <a:r>
              <a:rPr lang="en-US" dirty="0" smtClean="0"/>
              <a:t> standardization (aap-03 (k))</a:t>
            </a:r>
            <a:endParaRPr lang="en-US" dirty="0"/>
          </a:p>
        </p:txBody>
      </p:sp>
      <p:sp>
        <p:nvSpPr>
          <p:cNvPr id="3" name="TextBox 2"/>
          <p:cNvSpPr txBox="1"/>
          <p:nvPr/>
        </p:nvSpPr>
        <p:spPr>
          <a:xfrm>
            <a:off x="808893" y="1600200"/>
            <a:ext cx="7455876" cy="3231654"/>
          </a:xfrm>
          <a:prstGeom prst="rect">
            <a:avLst/>
          </a:prstGeom>
          <a:noFill/>
        </p:spPr>
        <p:txBody>
          <a:bodyPr wrap="square" rtlCol="0">
            <a:spAutoFit/>
          </a:bodyPr>
          <a:lstStyle/>
          <a:p>
            <a:pPr marL="0" indent="0">
              <a:buNone/>
            </a:pPr>
            <a:r>
              <a:rPr lang="en-US" sz="1800" dirty="0"/>
              <a:t>1.6.2   ALLIED STANDARDS</a:t>
            </a:r>
          </a:p>
          <a:p>
            <a:pPr marL="0" indent="0">
              <a:buNone/>
            </a:pPr>
            <a:endParaRPr lang="en-US" sz="1800" dirty="0"/>
          </a:p>
          <a:p>
            <a:pPr marL="0" indent="0">
              <a:buNone/>
            </a:pPr>
            <a:r>
              <a:rPr lang="en-US" sz="1800" dirty="0"/>
              <a:t>Allied standards are standards developed or selected in the framework of the NATO standardization process.</a:t>
            </a:r>
          </a:p>
          <a:p>
            <a:pPr marL="0" indent="0">
              <a:buNone/>
            </a:pPr>
            <a:endParaRPr lang="en-US" sz="1800" dirty="0"/>
          </a:p>
          <a:p>
            <a:pPr marL="0" indent="0">
              <a:buNone/>
            </a:pPr>
            <a:r>
              <a:rPr lang="en-US" sz="1800" dirty="0"/>
              <a:t>NATO recognizes the following concept of a standard by ISO/IEC</a:t>
            </a:r>
            <a:r>
              <a:rPr lang="en-US" sz="1800" strike="sngStrike" baseline="30000" dirty="0"/>
              <a:t> </a:t>
            </a:r>
            <a:r>
              <a:rPr lang="en-US" sz="1800" dirty="0"/>
              <a:t>: a standard is a document, established by consensus and approved by a recognized Body that provides, for common and repeated use, rules, guidelines or characteristics for activities or their results, aimed at the achievement of the optimum degree of order in a given context.</a:t>
            </a:r>
          </a:p>
          <a:p>
            <a:endParaRPr lang="en-US" dirty="0"/>
          </a:p>
        </p:txBody>
      </p:sp>
    </p:spTree>
    <p:extLst>
      <p:ext uri="{BB962C8B-B14F-4D97-AF65-F5344CB8AC3E}">
        <p14:creationId xmlns:p14="http://schemas.microsoft.com/office/powerpoint/2010/main" val="127727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err="1" smtClean="0"/>
              <a:t>Nato</a:t>
            </a:r>
            <a:r>
              <a:rPr lang="en-US" dirty="0" smtClean="0"/>
              <a:t> standardization (aap-03 (k))</a:t>
            </a:r>
            <a:endParaRPr lang="en-US" dirty="0"/>
          </a:p>
        </p:txBody>
      </p:sp>
      <p:sp>
        <p:nvSpPr>
          <p:cNvPr id="3" name="TextBox 2"/>
          <p:cNvSpPr txBox="1"/>
          <p:nvPr/>
        </p:nvSpPr>
        <p:spPr>
          <a:xfrm>
            <a:off x="808893" y="1600200"/>
            <a:ext cx="7455876" cy="4524315"/>
          </a:xfrm>
          <a:prstGeom prst="rect">
            <a:avLst/>
          </a:prstGeom>
          <a:noFill/>
        </p:spPr>
        <p:txBody>
          <a:bodyPr wrap="square" rtlCol="0">
            <a:spAutoFit/>
          </a:bodyPr>
          <a:lstStyle/>
          <a:p>
            <a:pPr marL="0" indent="0">
              <a:buNone/>
            </a:pPr>
            <a:r>
              <a:rPr lang="en-US" sz="1800" dirty="0"/>
              <a:t>1.6.2.2   NATO STANDARD</a:t>
            </a:r>
          </a:p>
          <a:p>
            <a:pPr marL="0" indent="0">
              <a:buNone/>
            </a:pPr>
            <a:r>
              <a:rPr lang="en-US" sz="1800" dirty="0"/>
              <a:t>A NATO STD is a standard developed by NATO and promulgated in the framework of the NATO standardization process.</a:t>
            </a:r>
          </a:p>
          <a:p>
            <a:pPr marL="0" indent="0">
              <a:buNone/>
            </a:pPr>
            <a:endParaRPr lang="en-US" sz="1800" dirty="0"/>
          </a:p>
          <a:p>
            <a:pPr marL="0" indent="0">
              <a:buNone/>
            </a:pPr>
            <a:r>
              <a:rPr lang="en-US" sz="1800" dirty="0"/>
              <a:t>1.6.2.3   NON-NATO STANDARD</a:t>
            </a:r>
          </a:p>
          <a:p>
            <a:pPr marL="0" indent="0">
              <a:buNone/>
            </a:pPr>
            <a:r>
              <a:rPr lang="en-US" sz="1800" dirty="0"/>
              <a:t>A non-NATO STD is a standard developed outside NATO. Non-NATO standards include civil standards, national and multinational </a:t>
            </a:r>
            <a:r>
              <a:rPr lang="en-US" sz="1800" dirty="0" err="1"/>
              <a:t>defence</a:t>
            </a:r>
            <a:r>
              <a:rPr lang="en-US" sz="1800" dirty="0"/>
              <a:t> standards. Non-NATO standards might be referred to or adopted by NATO. Their content might also be reproduced in NATO standards. </a:t>
            </a:r>
          </a:p>
          <a:p>
            <a:pPr marL="0" indent="0">
              <a:buNone/>
            </a:pPr>
            <a:endParaRPr lang="en-US" sz="1800" dirty="0"/>
          </a:p>
          <a:p>
            <a:pPr marL="0" indent="0">
              <a:buNone/>
            </a:pPr>
            <a:r>
              <a:rPr lang="en-US" sz="1800" dirty="0"/>
              <a:t>1.6.3  STANDARD-RELATED DOCUMENT (SRD) </a:t>
            </a:r>
          </a:p>
          <a:p>
            <a:pPr marL="0" indent="0">
              <a:buNone/>
            </a:pPr>
            <a:r>
              <a:rPr lang="en-US" sz="1800" dirty="0"/>
              <a:t>A SRD is a NATO standardization document that facilitates understanding and implementation of one or more Allied standards. It may provide additional data and information to support the management and implementation of Allied standards. Examples are national data catalogues, standards implementation guides, etc. </a:t>
            </a:r>
          </a:p>
        </p:txBody>
      </p:sp>
    </p:spTree>
    <p:extLst>
      <p:ext uri="{BB962C8B-B14F-4D97-AF65-F5344CB8AC3E}">
        <p14:creationId xmlns:p14="http://schemas.microsoft.com/office/powerpoint/2010/main" val="2993203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Ac/326 </a:t>
            </a:r>
            <a:r>
              <a:rPr lang="en-US" dirty="0" err="1" smtClean="0"/>
              <a:t>casg</a:t>
            </a:r>
            <a:r>
              <a:rPr lang="en-US" dirty="0" smtClean="0"/>
              <a:t> standardization</a:t>
            </a:r>
            <a:endParaRPr lang="en-US" dirty="0"/>
          </a:p>
        </p:txBody>
      </p:sp>
      <p:sp>
        <p:nvSpPr>
          <p:cNvPr id="4" name="Rectangle 3"/>
          <p:cNvSpPr/>
          <p:nvPr/>
        </p:nvSpPr>
        <p:spPr>
          <a:xfrm>
            <a:off x="2882717" y="3700045"/>
            <a:ext cx="3610680" cy="240481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914400" lvl="1" indent="-342900">
              <a:lnSpc>
                <a:spcPct val="250000"/>
              </a:lnSpc>
              <a:buFont typeface="+mj-lt"/>
              <a:buAutoNum type="arabicPeriod"/>
            </a:pPr>
            <a:r>
              <a:rPr lang="en-US" sz="1800" dirty="0">
                <a:solidFill>
                  <a:srgbClr val="000000"/>
                </a:solidFill>
              </a:rPr>
              <a:t>Well assessed</a:t>
            </a:r>
          </a:p>
          <a:p>
            <a:pPr marL="914400" lvl="1" indent="-342900">
              <a:lnSpc>
                <a:spcPct val="250000"/>
              </a:lnSpc>
              <a:buFont typeface="+mj-lt"/>
              <a:buAutoNum type="arabicPeriod"/>
            </a:pPr>
            <a:r>
              <a:rPr lang="en-US" sz="1800" dirty="0">
                <a:solidFill>
                  <a:srgbClr val="000000"/>
                </a:solidFill>
              </a:rPr>
              <a:t>At an acceptable level</a:t>
            </a:r>
          </a:p>
          <a:p>
            <a:pPr marL="914400" lvl="1" indent="-342900">
              <a:lnSpc>
                <a:spcPct val="250000"/>
              </a:lnSpc>
              <a:buFont typeface="+mj-lt"/>
              <a:buAutoNum type="arabicPeriod"/>
            </a:pPr>
            <a:r>
              <a:rPr lang="en-US" sz="1800" dirty="0">
                <a:solidFill>
                  <a:srgbClr val="000000"/>
                </a:solidFill>
              </a:rPr>
              <a:t>Reduced to a minimum</a:t>
            </a:r>
            <a:endParaRPr lang="en-US" dirty="0">
              <a:solidFill>
                <a:srgbClr val="000000"/>
              </a:solidFill>
            </a:endParaRPr>
          </a:p>
        </p:txBody>
      </p:sp>
      <p:sp>
        <p:nvSpPr>
          <p:cNvPr id="8" name="Rectangle 7"/>
          <p:cNvSpPr/>
          <p:nvPr/>
        </p:nvSpPr>
        <p:spPr>
          <a:xfrm>
            <a:off x="3056596" y="4142316"/>
            <a:ext cx="342607" cy="3079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56596" y="4787508"/>
            <a:ext cx="342607" cy="3079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56596" y="5460765"/>
            <a:ext cx="342607" cy="3079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alf Frame 10"/>
          <p:cNvSpPr/>
          <p:nvPr/>
        </p:nvSpPr>
        <p:spPr>
          <a:xfrm rot="12753524">
            <a:off x="3063484" y="3868907"/>
            <a:ext cx="320410" cy="546821"/>
          </a:xfrm>
          <a:prstGeom prst="halfFrame">
            <a:avLst>
              <a:gd name="adj1" fmla="val 34627"/>
              <a:gd name="adj2" fmla="val 3194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p:cNvSpPr/>
          <p:nvPr/>
        </p:nvSpPr>
        <p:spPr>
          <a:xfrm rot="12753524">
            <a:off x="3063485" y="4534722"/>
            <a:ext cx="320410" cy="546821"/>
          </a:xfrm>
          <a:prstGeom prst="halfFrame">
            <a:avLst>
              <a:gd name="adj1" fmla="val 34627"/>
              <a:gd name="adj2" fmla="val 3194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p:cNvSpPr/>
          <p:nvPr/>
        </p:nvSpPr>
        <p:spPr>
          <a:xfrm rot="12753524">
            <a:off x="3063485" y="5210845"/>
            <a:ext cx="320410" cy="546821"/>
          </a:xfrm>
          <a:prstGeom prst="halfFrame">
            <a:avLst>
              <a:gd name="adj1" fmla="val 34627"/>
              <a:gd name="adj2" fmla="val 3194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817685" y="1248508"/>
            <a:ext cx="7429500" cy="2523768"/>
          </a:xfrm>
          <a:prstGeom prst="rect">
            <a:avLst/>
          </a:prstGeom>
          <a:noFill/>
        </p:spPr>
        <p:txBody>
          <a:bodyPr wrap="square" rtlCol="0">
            <a:spAutoFit/>
          </a:bodyPr>
          <a:lstStyle/>
          <a:p>
            <a:pPr marL="0" indent="0">
              <a:buNone/>
            </a:pPr>
            <a:r>
              <a:rPr lang="en-US" sz="2000" b="1" dirty="0"/>
              <a:t>AC/326 CASG TASKS </a:t>
            </a:r>
          </a:p>
          <a:p>
            <a:pPr marL="742950" lvl="1" indent="-285750">
              <a:buFont typeface="Arial" panose="020B0604020202020204" pitchFamily="34" charset="0"/>
              <a:buChar char="•"/>
            </a:pPr>
            <a:r>
              <a:rPr lang="en-US" sz="1800" dirty="0"/>
              <a:t>To develop Standards and Guidance for safe munitions</a:t>
            </a:r>
          </a:p>
          <a:p>
            <a:pPr marL="742950" lvl="1" indent="-285750">
              <a:buFont typeface="Arial" panose="020B0604020202020204" pitchFamily="34" charset="0"/>
              <a:buChar char="•"/>
            </a:pPr>
            <a:r>
              <a:rPr lang="en-US" sz="1800" dirty="0"/>
              <a:t>Promote interoperability and interchangeability</a:t>
            </a:r>
          </a:p>
          <a:p>
            <a:pPr marL="742950" lvl="1" indent="-285750">
              <a:buFont typeface="Arial" panose="020B0604020202020204" pitchFamily="34" charset="0"/>
              <a:buChar char="•"/>
            </a:pPr>
            <a:r>
              <a:rPr lang="en-US" sz="1800" dirty="0"/>
              <a:t>To provide Advice and Expertise</a:t>
            </a:r>
            <a:endParaRPr lang="en-US" sz="1800" b="1" dirty="0"/>
          </a:p>
          <a:p>
            <a:pPr marL="0" indent="-3175">
              <a:buNone/>
            </a:pPr>
            <a:endParaRPr lang="en-US" b="1" dirty="0"/>
          </a:p>
          <a:p>
            <a:pPr marL="0" indent="-3175">
              <a:buNone/>
            </a:pPr>
            <a:r>
              <a:rPr lang="en-US" sz="1800" dirty="0"/>
              <a:t>In order to guarantee that the Risks presented by Munitions to be used jointly by NATO Forces during co-operations are: </a:t>
            </a:r>
          </a:p>
          <a:p>
            <a:endParaRPr lang="en-US" sz="2000" dirty="0"/>
          </a:p>
        </p:txBody>
      </p:sp>
    </p:spTree>
    <p:extLst>
      <p:ext uri="{BB962C8B-B14F-4D97-AF65-F5344CB8AC3E}">
        <p14:creationId xmlns:p14="http://schemas.microsoft.com/office/powerpoint/2010/main" val="1648522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Joint Standardization Board for </a:t>
            </a:r>
            <a:br>
              <a:rPr lang="en-US" dirty="0"/>
            </a:br>
            <a:r>
              <a:rPr lang="en-US" dirty="0"/>
              <a:t>Fuze &amp; Initiation Systems </a:t>
            </a:r>
          </a:p>
        </p:txBody>
      </p:sp>
      <p:sp>
        <p:nvSpPr>
          <p:cNvPr id="5" name="TextBox 4"/>
          <p:cNvSpPr txBox="1"/>
          <p:nvPr/>
        </p:nvSpPr>
        <p:spPr>
          <a:xfrm>
            <a:off x="791308" y="1534332"/>
            <a:ext cx="7473461" cy="4001095"/>
          </a:xfrm>
          <a:prstGeom prst="rect">
            <a:avLst/>
          </a:prstGeom>
          <a:noFill/>
        </p:spPr>
        <p:txBody>
          <a:bodyPr wrap="square" rtlCol="0">
            <a:spAutoFit/>
          </a:bodyPr>
          <a:lstStyle/>
          <a:p>
            <a:pPr marL="230188" lvl="0" indent="-230188">
              <a:spcBef>
                <a:spcPts val="0"/>
              </a:spcBef>
              <a:buFont typeface="Arial" panose="020B0604020202020204" pitchFamily="34" charset="0"/>
              <a:buChar char="•"/>
            </a:pPr>
            <a:r>
              <a:rPr lang="en-US" sz="1800" dirty="0">
                <a:solidFill>
                  <a:srgbClr val="000000"/>
                </a:solidFill>
                <a:latin typeface="Arial" pitchFamily="34" charset="0"/>
                <a:ea typeface="ＭＳ Ｐゴシック" charset="0"/>
                <a:cs typeface="Arial" pitchFamily="34" charset="0"/>
              </a:rPr>
              <a:t>Under the Defense Standardization Program, the Joint Standardization Boards includes requirements for </a:t>
            </a:r>
            <a:r>
              <a:rPr lang="en-US" sz="1800" dirty="0" smtClean="0">
                <a:solidFill>
                  <a:srgbClr val="000000"/>
                </a:solidFill>
                <a:latin typeface="Arial" pitchFamily="34" charset="0"/>
                <a:ea typeface="ＭＳ Ｐゴシック" charset="0"/>
                <a:cs typeface="Arial" pitchFamily="34" charset="0"/>
              </a:rPr>
              <a:t>munition</a:t>
            </a:r>
            <a:br>
              <a:rPr lang="en-US" sz="1800" dirty="0" smtClean="0">
                <a:solidFill>
                  <a:srgbClr val="000000"/>
                </a:solidFill>
                <a:latin typeface="Arial" pitchFamily="34" charset="0"/>
                <a:ea typeface="ＭＳ Ｐゴシック" charset="0"/>
                <a:cs typeface="Arial" pitchFamily="34" charset="0"/>
              </a:rPr>
            </a:br>
            <a:r>
              <a:rPr lang="en-US" sz="1800" b="1" u="sng" dirty="0" smtClean="0">
                <a:solidFill>
                  <a:srgbClr val="000000"/>
                </a:solidFill>
                <a:latin typeface="Arial" pitchFamily="34" charset="0"/>
                <a:ea typeface="ＭＳ Ｐゴシック" charset="0"/>
                <a:cs typeface="Arial" pitchFamily="34" charset="0"/>
              </a:rPr>
              <a:t>Fuze </a:t>
            </a:r>
            <a:r>
              <a:rPr lang="en-US" sz="1800" b="1" u="sng" dirty="0">
                <a:solidFill>
                  <a:srgbClr val="000000"/>
                </a:solidFill>
                <a:latin typeface="Arial" pitchFamily="34" charset="0"/>
                <a:ea typeface="ＭＳ Ｐゴシック" charset="0"/>
                <a:cs typeface="Arial" pitchFamily="34" charset="0"/>
              </a:rPr>
              <a:t>&amp; Initiation Systems</a:t>
            </a:r>
            <a:r>
              <a:rPr lang="en-US" sz="1800" b="1" dirty="0">
                <a:solidFill>
                  <a:srgbClr val="000000"/>
                </a:solidFill>
                <a:latin typeface="Arial" pitchFamily="34" charset="0"/>
                <a:ea typeface="ＭＳ Ｐゴシック" charset="0"/>
                <a:cs typeface="Arial" pitchFamily="34" charset="0"/>
              </a:rPr>
              <a:t> </a:t>
            </a:r>
            <a:r>
              <a:rPr lang="en-US" sz="1800" dirty="0">
                <a:solidFill>
                  <a:srgbClr val="000000"/>
                </a:solidFill>
                <a:latin typeface="Arial" pitchFamily="34" charset="0"/>
                <a:ea typeface="ＭＳ Ｐゴシック" charset="0"/>
                <a:cs typeface="Arial" pitchFamily="34" charset="0"/>
              </a:rPr>
              <a:t>fulfilled by </a:t>
            </a:r>
            <a:r>
              <a:rPr lang="en-US" sz="1800" dirty="0" smtClean="0">
                <a:solidFill>
                  <a:srgbClr val="000000"/>
                </a:solidFill>
                <a:latin typeface="Arial" pitchFamily="34" charset="0"/>
                <a:ea typeface="ＭＳ Ｐゴシック" charset="0"/>
                <a:cs typeface="Arial" pitchFamily="34" charset="0"/>
              </a:rPr>
              <a:t/>
            </a:r>
            <a:br>
              <a:rPr lang="en-US" sz="1800" dirty="0" smtClean="0">
                <a:solidFill>
                  <a:srgbClr val="000000"/>
                </a:solidFill>
                <a:latin typeface="Arial" pitchFamily="34" charset="0"/>
                <a:ea typeface="ＭＳ Ｐゴシック" charset="0"/>
                <a:cs typeface="Arial" pitchFamily="34" charset="0"/>
              </a:rPr>
            </a:br>
            <a:r>
              <a:rPr lang="en-US" sz="1800" b="1" dirty="0" smtClean="0">
                <a:solidFill>
                  <a:srgbClr val="000000"/>
                </a:solidFill>
                <a:latin typeface="Arial" pitchFamily="34" charset="0"/>
                <a:ea typeface="ＭＳ Ｐゴシック" charset="0"/>
                <a:cs typeface="Arial" pitchFamily="34" charset="0"/>
              </a:rPr>
              <a:t>DoD </a:t>
            </a:r>
            <a:r>
              <a:rPr lang="en-US" sz="1800" b="1" u="sng" dirty="0">
                <a:solidFill>
                  <a:srgbClr val="000000"/>
                </a:solidFill>
                <a:latin typeface="Arial" pitchFamily="34" charset="0"/>
                <a:ea typeface="ＭＳ Ｐゴシック" charset="0"/>
                <a:cs typeface="Arial" pitchFamily="34" charset="0"/>
              </a:rPr>
              <a:t>Fuze Engineering Standardization Working Group (FESWG)</a:t>
            </a:r>
          </a:p>
          <a:p>
            <a:pPr marL="230188" lvl="0" indent="-230188">
              <a:spcBef>
                <a:spcPts val="0"/>
              </a:spcBef>
              <a:buFont typeface="Arial" panose="020B0604020202020204" pitchFamily="34" charset="0"/>
              <a:buChar char="•"/>
            </a:pPr>
            <a:endParaRPr lang="en-US" sz="1800" b="1" dirty="0">
              <a:solidFill>
                <a:srgbClr val="000000"/>
              </a:solidFill>
              <a:latin typeface="Arial" pitchFamily="34" charset="0"/>
              <a:ea typeface="ＭＳ Ｐゴシック" charset="0"/>
              <a:cs typeface="Arial" pitchFamily="34" charset="0"/>
            </a:endParaRPr>
          </a:p>
          <a:p>
            <a:pPr marL="230188" lvl="0" indent="-230188">
              <a:spcBef>
                <a:spcPts val="0"/>
              </a:spcBef>
              <a:buFont typeface="Arial" panose="020B0604020202020204" pitchFamily="34" charset="0"/>
              <a:buChar char="•"/>
            </a:pPr>
            <a:r>
              <a:rPr lang="en-US" sz="1800" b="1" dirty="0">
                <a:solidFill>
                  <a:srgbClr val="000000"/>
                </a:solidFill>
                <a:latin typeface="Arial" pitchFamily="34" charset="0"/>
                <a:ea typeface="ＭＳ Ｐゴシック" charset="0"/>
                <a:cs typeface="Arial" pitchFamily="34" charset="0"/>
              </a:rPr>
              <a:t>FESWG is chartered with the purpose to:</a:t>
            </a:r>
          </a:p>
          <a:p>
            <a:pPr marL="461963" lvl="1" indent="-233363">
              <a:spcBef>
                <a:spcPts val="0"/>
              </a:spcBef>
              <a:buFont typeface="Arial" charset="0"/>
              <a:buChar char="–"/>
            </a:pPr>
            <a:r>
              <a:rPr lang="en-US" sz="1600" dirty="0">
                <a:solidFill>
                  <a:srgbClr val="000000"/>
                </a:solidFill>
                <a:latin typeface="Arial" pitchFamily="34" charset="0"/>
                <a:cs typeface="Arial" pitchFamily="34" charset="0"/>
              </a:rPr>
              <a:t>Maintain a DOD-wide working arrangement to prepare and review, in an effective </a:t>
            </a:r>
            <a:r>
              <a:rPr lang="en-US" sz="1600" dirty="0" smtClean="0">
                <a:solidFill>
                  <a:srgbClr val="000000"/>
                </a:solidFill>
                <a:latin typeface="Arial" pitchFamily="34" charset="0"/>
                <a:cs typeface="Arial" pitchFamily="34" charset="0"/>
              </a:rPr>
              <a:t>and </a:t>
            </a:r>
            <a:r>
              <a:rPr lang="en-US" sz="1600" dirty="0">
                <a:solidFill>
                  <a:srgbClr val="000000"/>
                </a:solidFill>
                <a:latin typeface="Arial" pitchFamily="34" charset="0"/>
                <a:cs typeface="Arial" pitchFamily="34" charset="0"/>
              </a:rPr>
              <a:t>timely manner, the US and NATO standards, guidelines, and handbooks </a:t>
            </a:r>
            <a:r>
              <a:rPr lang="en-US" sz="1600" dirty="0" smtClean="0">
                <a:solidFill>
                  <a:srgbClr val="000000"/>
                </a:solidFill>
                <a:latin typeface="Arial" pitchFamily="34" charset="0"/>
                <a:cs typeface="Arial" pitchFamily="34" charset="0"/>
              </a:rPr>
              <a:t>for </a:t>
            </a:r>
            <a:r>
              <a:rPr lang="en-US" sz="1600" dirty="0" err="1" smtClean="0">
                <a:solidFill>
                  <a:srgbClr val="000000"/>
                </a:solidFill>
                <a:latin typeface="Arial" pitchFamily="34" charset="0"/>
                <a:cs typeface="Arial" pitchFamily="34" charset="0"/>
              </a:rPr>
              <a:t>fuzes</a:t>
            </a:r>
            <a:r>
              <a:rPr lang="en-US" sz="1600" dirty="0" smtClean="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and other initiation systems employed in munitions.</a:t>
            </a:r>
          </a:p>
          <a:p>
            <a:pPr marL="230188" lvl="0" indent="-230188">
              <a:spcBef>
                <a:spcPts val="0"/>
              </a:spcBef>
              <a:buFont typeface="Arial" panose="020B0604020202020204" pitchFamily="34" charset="0"/>
              <a:buChar char="•"/>
            </a:pPr>
            <a:endParaRPr lang="en-US" sz="1800" b="1" dirty="0">
              <a:solidFill>
                <a:srgbClr val="000000"/>
              </a:solidFill>
              <a:latin typeface="Arial" pitchFamily="34" charset="0"/>
              <a:ea typeface="ＭＳ Ｐゴシック" charset="0"/>
              <a:cs typeface="Arial" pitchFamily="34" charset="0"/>
            </a:endParaRPr>
          </a:p>
          <a:p>
            <a:pPr marL="461963" lvl="1" indent="-233363">
              <a:spcBef>
                <a:spcPts val="0"/>
              </a:spcBef>
              <a:buFont typeface="Arial" charset="0"/>
              <a:buChar char="–"/>
            </a:pPr>
            <a:r>
              <a:rPr lang="en-US" sz="1600" dirty="0">
                <a:solidFill>
                  <a:srgbClr val="000000"/>
                </a:solidFill>
                <a:latin typeface="Arial" pitchFamily="34" charset="0"/>
                <a:cs typeface="Arial" pitchFamily="34" charset="0"/>
              </a:rPr>
              <a:t>Serve as a continuing group to facilitate standardization of </a:t>
            </a:r>
            <a:r>
              <a:rPr lang="en-US" sz="1600" dirty="0" err="1">
                <a:solidFill>
                  <a:srgbClr val="000000"/>
                </a:solidFill>
                <a:latin typeface="Arial" pitchFamily="34" charset="0"/>
                <a:cs typeface="Arial" pitchFamily="34" charset="0"/>
              </a:rPr>
              <a:t>fuzes</a:t>
            </a:r>
            <a:r>
              <a:rPr lang="en-US" sz="1600" dirty="0">
                <a:solidFill>
                  <a:srgbClr val="000000"/>
                </a:solidFill>
                <a:latin typeface="Arial" pitchFamily="34" charset="0"/>
                <a:cs typeface="Arial" pitchFamily="34" charset="0"/>
              </a:rPr>
              <a:t> and initiation systems, inclusive of associated design concepts, evolving technologies, packaging and logistics techniques, and testing and evaluation procedures, with emphasis on assuring </a:t>
            </a:r>
            <a:r>
              <a:rPr lang="en-US" sz="1600" b="1" i="1" dirty="0">
                <a:solidFill>
                  <a:srgbClr val="000000"/>
                </a:solidFill>
                <a:latin typeface="Arial" pitchFamily="34" charset="0"/>
                <a:cs typeface="Arial" pitchFamily="34" charset="0"/>
              </a:rPr>
              <a:t>design safety and interoperability</a:t>
            </a:r>
            <a:r>
              <a:rPr lang="en-US" sz="1600" dirty="0">
                <a:solidFill>
                  <a:srgbClr val="000000"/>
                </a:solidFill>
                <a:latin typeface="Arial" pitchFamily="34" charset="0"/>
                <a:cs typeface="Arial" pitchFamily="34" charset="0"/>
              </a:rPr>
              <a:t>.</a:t>
            </a:r>
          </a:p>
        </p:txBody>
      </p:sp>
    </p:spTree>
    <p:extLst>
      <p:ext uri="{BB962C8B-B14F-4D97-AF65-F5344CB8AC3E}">
        <p14:creationId xmlns:p14="http://schemas.microsoft.com/office/powerpoint/2010/main" val="3055316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DoD FESWG OVERVIEW</a:t>
            </a:r>
          </a:p>
        </p:txBody>
      </p:sp>
      <p:sp>
        <p:nvSpPr>
          <p:cNvPr id="5" name="Content Placeholder 1"/>
          <p:cNvSpPr txBox="1">
            <a:spLocks/>
          </p:cNvSpPr>
          <p:nvPr/>
        </p:nvSpPr>
        <p:spPr>
          <a:xfrm>
            <a:off x="791308" y="1081453"/>
            <a:ext cx="7473461" cy="5001295"/>
          </a:xfrm>
          <a:prstGeom prst="rect">
            <a:avLst/>
          </a:prstGeom>
          <a:noFill/>
          <a:ln w="19050">
            <a:noFill/>
          </a:ln>
          <a:effectLst/>
        </p:spPr>
        <p:txBody>
          <a:bodyPr>
            <a:normAutofit fontScale="92500" lnSpcReduction="20000"/>
          </a:bodyPr>
          <a:lst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0"/>
              </a:spcAft>
            </a:pPr>
            <a:r>
              <a:rPr lang="en-US" sz="1700" b="1" dirty="0" smtClean="0"/>
              <a:t>FESWG Significate Milestones - In operation for over 50 years</a:t>
            </a:r>
          </a:p>
          <a:p>
            <a:pPr>
              <a:lnSpc>
                <a:spcPct val="110000"/>
              </a:lnSpc>
              <a:spcAft>
                <a:spcPts val="0"/>
              </a:spcAft>
              <a:buFont typeface="Arial" panose="020B0604020202020204" pitchFamily="34" charset="0"/>
              <a:buChar char="•"/>
            </a:pPr>
            <a:r>
              <a:rPr lang="en-US" sz="1500" dirty="0" smtClean="0"/>
              <a:t>2003: Formally Chartered Under the of Defense (signed by DoD Standardization Executive)</a:t>
            </a:r>
          </a:p>
          <a:p>
            <a:pPr>
              <a:lnSpc>
                <a:spcPct val="110000"/>
              </a:lnSpc>
              <a:spcAft>
                <a:spcPts val="0"/>
              </a:spcAft>
              <a:buFont typeface="Arial" panose="020B0604020202020204" pitchFamily="34" charset="0"/>
              <a:buChar char="•"/>
            </a:pPr>
            <a:r>
              <a:rPr lang="en-US" sz="1500" dirty="0" smtClean="0"/>
              <a:t>2006: Formally chartered under the Joint Standardization Board </a:t>
            </a:r>
          </a:p>
          <a:p>
            <a:pPr>
              <a:lnSpc>
                <a:spcPct val="110000"/>
              </a:lnSpc>
              <a:spcAft>
                <a:spcPts val="0"/>
              </a:spcAft>
              <a:buFont typeface="Arial" panose="020B0604020202020204" pitchFamily="34" charset="0"/>
              <a:buChar char="•"/>
            </a:pPr>
            <a:r>
              <a:rPr lang="en-US" sz="1500" dirty="0" smtClean="0"/>
              <a:t>100</a:t>
            </a:r>
            <a:r>
              <a:rPr lang="en-US" sz="1500" baseline="30000" dirty="0" smtClean="0"/>
              <a:t>th</a:t>
            </a:r>
            <a:r>
              <a:rPr lang="en-US" sz="1500" dirty="0" smtClean="0"/>
              <a:t> meeting milestone in February 2020</a:t>
            </a:r>
          </a:p>
          <a:p>
            <a:pPr marL="0" indent="0">
              <a:lnSpc>
                <a:spcPct val="110000"/>
              </a:lnSpc>
              <a:spcAft>
                <a:spcPts val="0"/>
              </a:spcAft>
            </a:pPr>
            <a:endParaRPr lang="en-US" sz="1500" dirty="0" smtClean="0"/>
          </a:p>
          <a:p>
            <a:pPr marL="0" indent="0">
              <a:lnSpc>
                <a:spcPct val="110000"/>
              </a:lnSpc>
              <a:spcAft>
                <a:spcPts val="0"/>
              </a:spcAft>
            </a:pPr>
            <a:r>
              <a:rPr lang="en-US" sz="1700" b="1" dirty="0" smtClean="0"/>
              <a:t>FESWG Membership well diverse</a:t>
            </a:r>
          </a:p>
          <a:p>
            <a:pPr marL="398462" lvl="2" indent="-285750">
              <a:lnSpc>
                <a:spcPct val="110000"/>
              </a:lnSpc>
              <a:spcAft>
                <a:spcPts val="0"/>
              </a:spcAft>
              <a:buFont typeface="Arial" panose="020B0604020202020204" pitchFamily="34" charset="0"/>
              <a:buChar char="•"/>
            </a:pPr>
            <a:r>
              <a:rPr lang="en-US" sz="1500" dirty="0" smtClean="0"/>
              <a:t>Chaired by Army – Army Fuze Management Office (AFMO)</a:t>
            </a:r>
          </a:p>
          <a:p>
            <a:pPr marL="398462" lvl="2" indent="-285750">
              <a:lnSpc>
                <a:spcPct val="110000"/>
              </a:lnSpc>
              <a:spcAft>
                <a:spcPts val="0"/>
              </a:spcAft>
              <a:buFont typeface="Arial" panose="020B0604020202020204" pitchFamily="34" charset="0"/>
              <a:buChar char="•"/>
            </a:pPr>
            <a:r>
              <a:rPr lang="en-US" sz="1500" dirty="0" smtClean="0"/>
              <a:t>Membership Includes Executive Secretary, Tri-service member leads, National Laboratories, Subject Matter Experts, Industry &amp; Academia.</a:t>
            </a:r>
          </a:p>
          <a:p>
            <a:pPr marL="461963" lvl="2" indent="0">
              <a:lnSpc>
                <a:spcPct val="110000"/>
              </a:lnSpc>
              <a:spcAft>
                <a:spcPts val="0"/>
              </a:spcAft>
              <a:buFont typeface="Arial" charset="0"/>
              <a:buNone/>
            </a:pPr>
            <a:endParaRPr lang="en-US" sz="600" dirty="0" smtClean="0"/>
          </a:p>
          <a:p>
            <a:pPr marL="0" indent="0">
              <a:lnSpc>
                <a:spcPct val="110000"/>
              </a:lnSpc>
              <a:spcAft>
                <a:spcPts val="0"/>
              </a:spcAft>
            </a:pPr>
            <a:r>
              <a:rPr lang="en-US" sz="1700" b="1" dirty="0" smtClean="0"/>
              <a:t>Serves as the US body for Fuze &amp; Initiation Systems Standardization.  </a:t>
            </a:r>
          </a:p>
          <a:p>
            <a:pPr marL="404812" lvl="1">
              <a:lnSpc>
                <a:spcPct val="110000"/>
              </a:lnSpc>
              <a:spcAft>
                <a:spcPts val="0"/>
              </a:spcAft>
              <a:buFont typeface="Arial" panose="020B0604020202020204" pitchFamily="34" charset="0"/>
              <a:buChar char="•"/>
            </a:pPr>
            <a:r>
              <a:rPr lang="en-US" sz="1500" dirty="0" smtClean="0"/>
              <a:t>Establish and Maintain Fuze &amp; Initiation Systems Engineering Standards</a:t>
            </a:r>
          </a:p>
          <a:p>
            <a:pPr marL="627062" lvl="2" indent="-285750">
              <a:lnSpc>
                <a:spcPct val="110000"/>
              </a:lnSpc>
              <a:spcAft>
                <a:spcPts val="0"/>
              </a:spcAft>
              <a:buFont typeface="Wingdings" panose="05000000000000000000" pitchFamily="2" charset="2"/>
              <a:buChar char="v"/>
            </a:pPr>
            <a:r>
              <a:rPr lang="en-US" sz="1500" dirty="0" smtClean="0"/>
              <a:t>US Documents</a:t>
            </a:r>
          </a:p>
          <a:p>
            <a:pPr marL="627062" lvl="2" indent="-285750">
              <a:lnSpc>
                <a:spcPct val="110000"/>
              </a:lnSpc>
              <a:spcAft>
                <a:spcPts val="0"/>
              </a:spcAft>
              <a:buFont typeface="Wingdings" panose="05000000000000000000" pitchFamily="2" charset="2"/>
              <a:buChar char="v"/>
            </a:pPr>
            <a:r>
              <a:rPr lang="en-US" sz="1500" dirty="0" smtClean="0"/>
              <a:t>NATO Documents</a:t>
            </a:r>
          </a:p>
          <a:p>
            <a:pPr marL="404812" lvl="1">
              <a:lnSpc>
                <a:spcPct val="110000"/>
              </a:lnSpc>
              <a:spcAft>
                <a:spcPts val="0"/>
              </a:spcAft>
              <a:buFont typeface="Arial" panose="020B0604020202020204" pitchFamily="34" charset="0"/>
              <a:buChar char="•"/>
            </a:pPr>
            <a:r>
              <a:rPr lang="en-US" sz="1500" dirty="0" smtClean="0"/>
              <a:t>Review and Standardize new technologies for safety</a:t>
            </a:r>
          </a:p>
          <a:p>
            <a:pPr marL="404812" lvl="1">
              <a:lnSpc>
                <a:spcPct val="110000"/>
              </a:lnSpc>
              <a:spcAft>
                <a:spcPts val="0"/>
              </a:spcAft>
              <a:buFont typeface="Arial" panose="020B0604020202020204" pitchFamily="34" charset="0"/>
              <a:buChar char="•"/>
            </a:pPr>
            <a:r>
              <a:rPr lang="en-US" sz="1500" dirty="0" smtClean="0"/>
              <a:t>Interact with Industry</a:t>
            </a:r>
          </a:p>
          <a:p>
            <a:pPr marL="404812" lvl="1">
              <a:lnSpc>
                <a:spcPct val="110000"/>
              </a:lnSpc>
              <a:spcAft>
                <a:spcPts val="0"/>
              </a:spcAft>
              <a:buFont typeface="Arial" panose="020B0604020202020204" pitchFamily="34" charset="0"/>
              <a:buChar char="•"/>
            </a:pPr>
            <a:r>
              <a:rPr lang="en-US" sz="1500" dirty="0" smtClean="0"/>
              <a:t>Advise the Safety Boards</a:t>
            </a:r>
          </a:p>
          <a:p>
            <a:pPr marL="0" indent="-112713">
              <a:lnSpc>
                <a:spcPct val="110000"/>
              </a:lnSpc>
              <a:spcAft>
                <a:spcPts val="0"/>
              </a:spcAft>
            </a:pPr>
            <a:endParaRPr lang="en-US" sz="1500" b="1" dirty="0" smtClean="0">
              <a:solidFill>
                <a:srgbClr val="000000"/>
              </a:solidFill>
            </a:endParaRPr>
          </a:p>
          <a:p>
            <a:pPr marL="0" indent="-112713">
              <a:lnSpc>
                <a:spcPct val="110000"/>
              </a:lnSpc>
              <a:spcAft>
                <a:spcPts val="0"/>
              </a:spcAft>
            </a:pPr>
            <a:r>
              <a:rPr lang="en-US" sz="1700" b="1" dirty="0" smtClean="0">
                <a:solidFill>
                  <a:srgbClr val="000000"/>
                </a:solidFill>
              </a:rPr>
              <a:t>Two Meetings Each Year </a:t>
            </a:r>
            <a:endParaRPr lang="en-US" sz="1400" b="1" dirty="0" smtClean="0">
              <a:solidFill>
                <a:srgbClr val="000000"/>
              </a:solidFill>
            </a:endParaRPr>
          </a:p>
          <a:p>
            <a:pPr marL="173037" indent="-285750">
              <a:lnSpc>
                <a:spcPct val="110000"/>
              </a:lnSpc>
              <a:spcAft>
                <a:spcPts val="0"/>
              </a:spcAft>
              <a:buFont typeface="Arial" panose="020B0604020202020204" pitchFamily="34" charset="0"/>
              <a:buChar char="•"/>
            </a:pPr>
            <a:r>
              <a:rPr lang="en-US" sz="1400" dirty="0" smtClean="0">
                <a:solidFill>
                  <a:srgbClr val="000000"/>
                </a:solidFill>
              </a:rPr>
              <a:t>Ad Hoc sessions as needed. </a:t>
            </a:r>
          </a:p>
          <a:p>
            <a:pPr marL="119062" lvl="1" indent="0">
              <a:lnSpc>
                <a:spcPct val="110000"/>
              </a:lnSpc>
              <a:spcAft>
                <a:spcPts val="0"/>
              </a:spcAft>
              <a:buFont typeface="Arial" charset="0"/>
              <a:buNone/>
            </a:pPr>
            <a:endParaRPr lang="en-US" sz="1400" dirty="0"/>
          </a:p>
        </p:txBody>
      </p:sp>
    </p:spTree>
    <p:extLst>
      <p:ext uri="{BB962C8B-B14F-4D97-AF65-F5344CB8AC3E}">
        <p14:creationId xmlns:p14="http://schemas.microsoft.com/office/powerpoint/2010/main" val="803957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gn="ctr"/>
            <a:r>
              <a:rPr lang="en-US" dirty="0"/>
              <a:t>Fuze and initiation </a:t>
            </a:r>
            <a:r>
              <a:rPr lang="en-US" dirty="0" smtClean="0"/>
              <a:t>systems in </a:t>
            </a:r>
            <a:br>
              <a:rPr lang="en-US" dirty="0" smtClean="0"/>
            </a:br>
            <a:r>
              <a:rPr lang="en-US" dirty="0" err="1" smtClean="0"/>
              <a:t>dod</a:t>
            </a:r>
            <a:r>
              <a:rPr lang="en-US" dirty="0" smtClean="0"/>
              <a:t> munitions</a:t>
            </a:r>
            <a:endParaRPr lang="en-US" dirty="0"/>
          </a:p>
        </p:txBody>
      </p:sp>
      <p:pic>
        <p:nvPicPr>
          <p:cNvPr id="3" name="Picture 2"/>
          <p:cNvPicPr>
            <a:picLocks noChangeAspect="1"/>
          </p:cNvPicPr>
          <p:nvPr/>
        </p:nvPicPr>
        <p:blipFill>
          <a:blip r:embed="rId2"/>
          <a:stretch>
            <a:fillRect/>
          </a:stretch>
        </p:blipFill>
        <p:spPr>
          <a:xfrm>
            <a:off x="1295116" y="1423242"/>
            <a:ext cx="6553768" cy="4011516"/>
          </a:xfrm>
          <a:prstGeom prst="rect">
            <a:avLst/>
          </a:prstGeom>
        </p:spPr>
      </p:pic>
      <p:sp>
        <p:nvSpPr>
          <p:cNvPr id="4" name="TextBox 3"/>
          <p:cNvSpPr txBox="1"/>
          <p:nvPr/>
        </p:nvSpPr>
        <p:spPr>
          <a:xfrm>
            <a:off x="817686" y="5624545"/>
            <a:ext cx="7438292" cy="701731"/>
          </a:xfrm>
          <a:prstGeom prst="rect">
            <a:avLst/>
          </a:prstGeom>
          <a:solidFill>
            <a:schemeClr val="tx2">
              <a:lumMod val="40000"/>
              <a:lumOff val="60000"/>
            </a:schemeClr>
          </a:solidFill>
        </p:spPr>
        <p:txBody>
          <a:bodyPr wrap="square" rtlCol="0">
            <a:spAutoFit/>
          </a:bodyPr>
          <a:lstStyle/>
          <a:p>
            <a:pPr marL="0" indent="0" algn="ctr">
              <a:lnSpc>
                <a:spcPct val="110000"/>
              </a:lnSpc>
              <a:spcAft>
                <a:spcPts val="0"/>
              </a:spcAft>
            </a:pPr>
            <a:r>
              <a:rPr lang="en-US" sz="1800" b="1" dirty="0" smtClean="0"/>
              <a:t>Critical technologies for safety</a:t>
            </a:r>
            <a:r>
              <a:rPr lang="en-US" sz="1800" b="1" dirty="0"/>
              <a:t>, </a:t>
            </a:r>
            <a:r>
              <a:rPr lang="en-US" sz="1800" b="1" dirty="0" smtClean="0"/>
              <a:t>effectiveness</a:t>
            </a:r>
            <a:r>
              <a:rPr lang="en-US" sz="1800" b="1" dirty="0"/>
              <a:t>, </a:t>
            </a:r>
            <a:r>
              <a:rPr lang="en-US" sz="1800" b="1" dirty="0" smtClean="0"/>
              <a:t/>
            </a:r>
            <a:br>
              <a:rPr lang="en-US" sz="1800" b="1" dirty="0" smtClean="0"/>
            </a:br>
            <a:r>
              <a:rPr lang="en-US" sz="1800" b="1" dirty="0" smtClean="0"/>
              <a:t>versatility</a:t>
            </a:r>
            <a:r>
              <a:rPr lang="en-US" sz="1800" b="1" dirty="0"/>
              <a:t>, </a:t>
            </a:r>
            <a:r>
              <a:rPr lang="en-US" sz="1800" b="1"/>
              <a:t>and </a:t>
            </a:r>
            <a:r>
              <a:rPr lang="en-US" sz="1800" b="1" smtClean="0"/>
              <a:t>operational </a:t>
            </a:r>
            <a:r>
              <a:rPr lang="en-US" sz="1800" b="1" dirty="0"/>
              <a:t>efficiency </a:t>
            </a:r>
          </a:p>
        </p:txBody>
      </p:sp>
    </p:spTree>
    <p:extLst>
      <p:ext uri="{BB962C8B-B14F-4D97-AF65-F5344CB8AC3E}">
        <p14:creationId xmlns:p14="http://schemas.microsoft.com/office/powerpoint/2010/main" val="3551642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What are Fuze and initiation systems? </a:t>
            </a:r>
            <a:endParaRPr lang="en-US" dirty="0"/>
          </a:p>
        </p:txBody>
      </p:sp>
      <p:sp>
        <p:nvSpPr>
          <p:cNvPr id="4" name="TextBox 3"/>
          <p:cNvSpPr txBox="1"/>
          <p:nvPr/>
        </p:nvSpPr>
        <p:spPr>
          <a:xfrm>
            <a:off x="791308" y="1178169"/>
            <a:ext cx="7464669" cy="2769989"/>
          </a:xfrm>
          <a:prstGeom prst="rect">
            <a:avLst/>
          </a:prstGeom>
          <a:noFill/>
        </p:spPr>
        <p:txBody>
          <a:bodyPr wrap="square" rtlCol="0">
            <a:spAutoFit/>
          </a:bodyPr>
          <a:lstStyle/>
          <a:p>
            <a:r>
              <a:rPr lang="en-US" sz="1800" b="1" dirty="0"/>
              <a:t>Fuze / </a:t>
            </a:r>
            <a:r>
              <a:rPr lang="en-US" sz="1800" b="1" dirty="0" err="1"/>
              <a:t>Fuzing</a:t>
            </a:r>
            <a:r>
              <a:rPr lang="en-US" sz="1800" b="1" dirty="0"/>
              <a:t> System</a:t>
            </a:r>
          </a:p>
          <a:p>
            <a:pPr marL="285750" indent="-285750">
              <a:buFont typeface="Arial" panose="020B0604020202020204" pitchFamily="34" charset="0"/>
              <a:buChar char="•"/>
            </a:pPr>
            <a:r>
              <a:rPr lang="en-US" sz="1600" dirty="0"/>
              <a:t>A physical system designed to sense a target or respond to one or more prescribed conditions, such as elapsed time, pressure, or command, and initiate a train of fire or detonation a munition’s payload.  Safety and arming are primary roles performed by a fuze to preclude initiation of the munition’s payload before the desired position or time.</a:t>
            </a:r>
          </a:p>
          <a:p>
            <a:pPr marL="230188" lvl="1" indent="-230188">
              <a:buFont typeface="Arial" panose="020B0604020202020204" pitchFamily="34" charset="0"/>
              <a:buChar char="•"/>
            </a:pPr>
            <a:endParaRPr lang="en-US" sz="1000" b="1" dirty="0">
              <a:ea typeface="ＭＳ Ｐゴシック" charset="0"/>
            </a:endParaRPr>
          </a:p>
          <a:p>
            <a:pPr marL="0" lvl="1"/>
            <a:r>
              <a:rPr lang="en-US" sz="1800" b="1" dirty="0" smtClean="0">
                <a:ea typeface="ＭＳ Ｐゴシック" charset="0"/>
              </a:rPr>
              <a:t>Initiation Systems</a:t>
            </a:r>
          </a:p>
          <a:p>
            <a:pPr marL="285750" indent="-285750">
              <a:spcAft>
                <a:spcPts val="0"/>
              </a:spcAft>
              <a:buFont typeface="Arial" panose="020B0604020202020204" pitchFamily="34" charset="0"/>
              <a:buChar char="•"/>
            </a:pPr>
            <a:r>
              <a:rPr lang="en-US" sz="1600" dirty="0" smtClean="0"/>
              <a:t>A physical system to initiate an explosive train or component </a:t>
            </a:r>
            <a:r>
              <a:rPr lang="en-US" sz="1600" dirty="0"/>
              <a:t>in a munition.</a:t>
            </a:r>
          </a:p>
          <a:p>
            <a:pPr marL="285750" indent="-285750">
              <a:spcAft>
                <a:spcPts val="0"/>
              </a:spcAft>
              <a:buFont typeface="Arial" panose="020B0604020202020204" pitchFamily="34" charset="0"/>
              <a:buChar char="•"/>
            </a:pPr>
            <a:r>
              <a:rPr lang="en-US" sz="1600" dirty="0" smtClean="0"/>
              <a:t>Examples include ignition systems, active hazard mitigation devices, countermeasures devices, etc. </a:t>
            </a:r>
            <a:endParaRPr lang="en-US" sz="1400" dirty="0"/>
          </a:p>
        </p:txBody>
      </p:sp>
      <p:pic>
        <p:nvPicPr>
          <p:cNvPr id="5" name="Picture 3" descr="cid:image002.jpg@01D69588.C5358C00"/>
          <p:cNvPicPr>
            <a:picLocks noChangeAspect="1" noChangeArrowheads="1"/>
          </p:cNvPicPr>
          <p:nvPr/>
        </p:nvPicPr>
        <p:blipFill rotWithShape="1">
          <a:blip r:embed="rId2" r:link="rId3" cstate="screen">
            <a:extLst>
              <a:ext uri="{28A0092B-C50C-407E-A947-70E740481C1C}">
                <a14:useLocalDpi xmlns:a14="http://schemas.microsoft.com/office/drawing/2010/main"/>
              </a:ext>
            </a:extLst>
          </a:blip>
          <a:srcRect/>
          <a:stretch/>
        </p:blipFill>
        <p:spPr bwMode="auto">
          <a:xfrm>
            <a:off x="4530907" y="4231069"/>
            <a:ext cx="2635462" cy="1559381"/>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6" name="Picture 2" descr="5 of the Most Powerful Non-Nuclear Explosives Ev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25168" y="4193417"/>
            <a:ext cx="2413651" cy="1597033"/>
          </a:xfrm>
          <a:prstGeom prst="rect">
            <a:avLst/>
          </a:prstGeom>
          <a:noFill/>
          <a:ln w="41275">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530907" y="5816667"/>
            <a:ext cx="2635462" cy="31673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Ignition systems for rocket launch</a:t>
            </a:r>
            <a:endParaRPr lang="en-US" sz="1100" b="1" dirty="0">
              <a:solidFill>
                <a:schemeClr val="tx1"/>
              </a:solidFill>
            </a:endParaRPr>
          </a:p>
        </p:txBody>
      </p:sp>
      <p:sp>
        <p:nvSpPr>
          <p:cNvPr id="8" name="Rectangle 7"/>
          <p:cNvSpPr/>
          <p:nvPr/>
        </p:nvSpPr>
        <p:spPr>
          <a:xfrm>
            <a:off x="1725168" y="5851624"/>
            <a:ext cx="2413651" cy="28177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Fuze systems for warhead detonation</a:t>
            </a:r>
            <a:endParaRPr lang="en-US" sz="1100" b="1" dirty="0">
              <a:solidFill>
                <a:schemeClr val="tx1"/>
              </a:solidFill>
            </a:endParaRPr>
          </a:p>
        </p:txBody>
      </p:sp>
    </p:spTree>
    <p:extLst>
      <p:ext uri="{BB962C8B-B14F-4D97-AF65-F5344CB8AC3E}">
        <p14:creationId xmlns:p14="http://schemas.microsoft.com/office/powerpoint/2010/main" val="1595872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sym typeface="Wingdings" panose="05000000000000000000" pitchFamily="2" charset="2"/>
              </a:rPr>
              <a:t>Fuze &amp; Initiation Systems</a:t>
            </a:r>
            <a:br>
              <a:rPr lang="en-US" dirty="0">
                <a:sym typeface="Wingdings" panose="05000000000000000000" pitchFamily="2" charset="2"/>
              </a:rPr>
            </a:br>
            <a:r>
              <a:rPr lang="en-US" dirty="0">
                <a:sym typeface="Wingdings" panose="05000000000000000000" pitchFamily="2" charset="2"/>
              </a:rPr>
              <a:t>Joint Standardization Bodies</a:t>
            </a:r>
            <a:endParaRPr lang="en-US" dirty="0"/>
          </a:p>
        </p:txBody>
      </p:sp>
      <p:sp>
        <p:nvSpPr>
          <p:cNvPr id="3" name="Content Placeholder 2"/>
          <p:cNvSpPr txBox="1">
            <a:spLocks/>
          </p:cNvSpPr>
          <p:nvPr/>
        </p:nvSpPr>
        <p:spPr bwMode="auto">
          <a:xfrm>
            <a:off x="427382" y="1627512"/>
            <a:ext cx="3810509" cy="3511019"/>
          </a:xfrm>
          <a:prstGeom prst="rect">
            <a:avLst/>
          </a:prstGeom>
          <a:noFill/>
          <a:ln w="28575">
            <a:solidFill>
              <a:srgbClr val="002060"/>
            </a:solidFill>
            <a:miter lim="800000"/>
            <a:headEnd/>
            <a:tailEnd/>
          </a:ln>
        </p:spPr>
        <p:txBody>
          <a:bodyPr vert="horz" wrap="square" lIns="92075" tIns="46038" rIns="92075" bIns="46038"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000" b="1">
                <a:solidFill>
                  <a:srgbClr val="000099"/>
                </a:solidFill>
                <a:latin typeface="Arial" pitchFamily="34" charset="0"/>
                <a:ea typeface="+mn-ea"/>
                <a:cs typeface="+mn-cs"/>
              </a:defRPr>
            </a:lvl1pPr>
            <a:lvl2pPr marL="742950" indent="-285750" algn="l" rtl="0" eaLnBrk="1" fontAlgn="base" hangingPunct="1">
              <a:spcBef>
                <a:spcPct val="20000"/>
              </a:spcBef>
              <a:spcAft>
                <a:spcPct val="0"/>
              </a:spcAft>
              <a:buChar char="–"/>
              <a:defRPr sz="1600">
                <a:solidFill>
                  <a:srgbClr val="000000"/>
                </a:solidFill>
                <a:latin typeface="Arial" pitchFamily="34" charset="0"/>
              </a:defRPr>
            </a:lvl2pPr>
            <a:lvl3pPr marL="1143000" indent="-228600" algn="l" rtl="0" eaLnBrk="1" fontAlgn="base" hangingPunct="1">
              <a:spcBef>
                <a:spcPct val="20000"/>
              </a:spcBef>
              <a:spcAft>
                <a:spcPct val="0"/>
              </a:spcAft>
              <a:buFont typeface="Times New Roman" pitchFamily="18" charset="0"/>
              <a:buChar char="−"/>
              <a:defRPr sz="1400">
                <a:solidFill>
                  <a:schemeClr val="tx1"/>
                </a:solidFill>
                <a:latin typeface="Arial" pitchFamily="34" charset="0"/>
              </a:defRPr>
            </a:lvl3pPr>
            <a:lvl4pPr marL="1600200" indent="-228600" algn="l" rtl="0" eaLnBrk="1" fontAlgn="base" hangingPunct="1">
              <a:spcBef>
                <a:spcPct val="20000"/>
              </a:spcBef>
              <a:spcAft>
                <a:spcPct val="0"/>
              </a:spcAft>
              <a:buChar char="–"/>
              <a:defRPr sz="1200">
                <a:solidFill>
                  <a:schemeClr val="tx1"/>
                </a:solidFill>
                <a:latin typeface="Arial" pitchFamily="34" charset="0"/>
              </a:defRPr>
            </a:lvl4pPr>
            <a:lvl5pPr marL="2057400" indent="-228600" algn="l" rtl="0" eaLnBrk="1" fontAlgn="base" hangingPunct="1">
              <a:spcBef>
                <a:spcPct val="20000"/>
              </a:spcBef>
              <a:spcAft>
                <a:spcPct val="0"/>
              </a:spcAft>
              <a:buChar char="»"/>
              <a:defRPr sz="10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marL="57150" lvl="0" indent="0" defTabSz="457200" eaLnBrk="0" hangingPunct="0">
              <a:buNone/>
              <a:defRPr/>
            </a:pPr>
            <a:r>
              <a:rPr lang="en-US" sz="1600" b="0" u="sng" dirty="0">
                <a:solidFill>
                  <a:prstClr val="black"/>
                </a:solidFill>
                <a:latin typeface="Franklin Gothic Medium" panose="020B0603020102020204" pitchFamily="34" charset="0"/>
                <a:cs typeface="Arial"/>
              </a:rPr>
              <a:t>DoD FESWG </a:t>
            </a:r>
            <a:endParaRPr lang="en-US" sz="1600" b="0" u="sng" dirty="0" smtClean="0">
              <a:solidFill>
                <a:prstClr val="black"/>
              </a:solidFill>
              <a:latin typeface="Franklin Gothic Medium" panose="020B0603020102020204" pitchFamily="34" charset="0"/>
              <a:cs typeface="Arial"/>
            </a:endParaRPr>
          </a:p>
          <a:p>
            <a:pPr marL="574675" lvl="1" indent="-234950" defTabSz="457200" eaLnBrk="0" hangingPunct="0">
              <a:buFont typeface="Wingdings" panose="05000000000000000000" pitchFamily="2" charset="2"/>
              <a:buChar char="§"/>
              <a:defRPr/>
            </a:pPr>
            <a:r>
              <a:rPr lang="en-US" dirty="0" smtClean="0">
                <a:solidFill>
                  <a:schemeClr val="tx1"/>
                </a:solidFill>
                <a:latin typeface="Franklin Gothic Medium" panose="020B0603020102020204" pitchFamily="34" charset="0"/>
                <a:ea typeface="+mn-ea"/>
              </a:rPr>
              <a:t>Fuze </a:t>
            </a:r>
            <a:r>
              <a:rPr lang="en-US" dirty="0">
                <a:solidFill>
                  <a:schemeClr val="tx1"/>
                </a:solidFill>
                <a:latin typeface="Franklin Gothic Medium" panose="020B0603020102020204" pitchFamily="34" charset="0"/>
                <a:ea typeface="+mn-ea"/>
              </a:rPr>
              <a:t>&amp; Initiation Systems </a:t>
            </a:r>
            <a:r>
              <a:rPr lang="en-US" dirty="0" smtClean="0">
                <a:solidFill>
                  <a:schemeClr val="tx1"/>
                </a:solidFill>
                <a:latin typeface="Franklin Gothic Medium" panose="020B0603020102020204" pitchFamily="34" charset="0"/>
                <a:ea typeface="+mn-ea"/>
              </a:rPr>
              <a:t>standardization </a:t>
            </a:r>
            <a:r>
              <a:rPr lang="en-US" dirty="0">
                <a:solidFill>
                  <a:schemeClr val="tx1"/>
                </a:solidFill>
                <a:latin typeface="Franklin Gothic Medium" panose="020B0603020102020204" pitchFamily="34" charset="0"/>
                <a:ea typeface="+mn-ea"/>
              </a:rPr>
              <a:t/>
            </a:r>
            <a:br>
              <a:rPr lang="en-US" dirty="0">
                <a:solidFill>
                  <a:schemeClr val="tx1"/>
                </a:solidFill>
                <a:latin typeface="Franklin Gothic Medium" panose="020B0603020102020204" pitchFamily="34" charset="0"/>
                <a:ea typeface="+mn-ea"/>
              </a:rPr>
            </a:br>
            <a:r>
              <a:rPr lang="en-US" dirty="0">
                <a:solidFill>
                  <a:schemeClr val="tx1"/>
                </a:solidFill>
                <a:latin typeface="Franklin Gothic Medium" panose="020B0603020102020204" pitchFamily="34" charset="0"/>
                <a:ea typeface="+mn-ea"/>
              </a:rPr>
              <a:t>authority for </a:t>
            </a:r>
            <a:r>
              <a:rPr lang="en-US" dirty="0" smtClean="0">
                <a:solidFill>
                  <a:schemeClr val="tx1"/>
                </a:solidFill>
                <a:latin typeface="Franklin Gothic Medium" panose="020B0603020102020204" pitchFamily="34" charset="0"/>
                <a:ea typeface="+mn-ea"/>
              </a:rPr>
              <a:t>DOD</a:t>
            </a:r>
            <a:endParaRPr kumimoji="0" lang="en-US" sz="1600" b="0" i="0" u="none" strike="noStrike" kern="1200" cap="none" spc="0" normalizeH="0" baseline="0" noProof="0" dirty="0" smtClean="0">
              <a:ln>
                <a:noFill/>
              </a:ln>
              <a:solidFill>
                <a:schemeClr val="tx1"/>
              </a:solidFill>
              <a:effectLst/>
              <a:uLnTx/>
              <a:uFillTx/>
              <a:latin typeface="Franklin Gothic Medium" panose="020B0603020102020204" pitchFamily="34" charset="0"/>
              <a:ea typeface="+mn-ea"/>
            </a:endParaRPr>
          </a:p>
          <a:p>
            <a:pPr marL="574675" marR="0" lvl="1" indent="-234950" algn="l" defTabSz="4572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FF0000"/>
                </a:solidFill>
                <a:effectLst/>
                <a:uLnTx/>
                <a:uFillTx/>
                <a:latin typeface="Franklin Gothic Medium" panose="020B0603020102020204" pitchFamily="34" charset="0"/>
                <a:ea typeface="+mn-ea"/>
                <a:cs typeface="+mn-cs"/>
              </a:rPr>
              <a:t>Chaired by:</a:t>
            </a:r>
            <a:br>
              <a:rPr kumimoji="0" lang="en-US" sz="1600" b="0" i="0" u="none" strike="noStrike" kern="1200" cap="none" spc="0" normalizeH="0" baseline="0" noProof="0" dirty="0" smtClean="0">
                <a:ln>
                  <a:noFill/>
                </a:ln>
                <a:solidFill>
                  <a:srgbClr val="FF0000"/>
                </a:solidFill>
                <a:effectLst/>
                <a:uLnTx/>
                <a:uFillTx/>
                <a:latin typeface="Franklin Gothic Medium" panose="020B0603020102020204" pitchFamily="34" charset="0"/>
                <a:ea typeface="+mn-ea"/>
                <a:cs typeface="+mn-cs"/>
              </a:rPr>
            </a:br>
            <a:r>
              <a:rPr kumimoji="0" lang="en-US" sz="1600" b="0" i="0" u="none" strike="noStrike" kern="1200" cap="none" spc="0" normalizeH="0" baseline="0" noProof="0" dirty="0" smtClean="0">
                <a:ln>
                  <a:noFill/>
                </a:ln>
                <a:solidFill>
                  <a:srgbClr val="FF0000"/>
                </a:solidFill>
                <a:effectLst/>
                <a:uLnTx/>
                <a:uFillTx/>
                <a:latin typeface="Franklin Gothic Medium" panose="020B0603020102020204" pitchFamily="34" charset="0"/>
                <a:ea typeface="+mn-ea"/>
                <a:cs typeface="+mn-cs"/>
              </a:rPr>
              <a:t> Army Fuze Management Office</a:t>
            </a:r>
            <a:endParaRPr kumimoji="0" lang="en-US" sz="1600" b="0" i="0" u="none" strike="noStrike" kern="1200" cap="none" spc="0" normalizeH="0" baseline="0" noProof="0" dirty="0">
              <a:ln>
                <a:noFill/>
              </a:ln>
              <a:solidFill>
                <a:srgbClr val="FF0000"/>
              </a:solidFill>
              <a:effectLst/>
              <a:uLnTx/>
              <a:uFillTx/>
              <a:latin typeface="Franklin Gothic Medium" panose="020B0603020102020204" pitchFamily="34" charset="0"/>
              <a:ea typeface="+mn-ea"/>
              <a:cs typeface="+mn-cs"/>
            </a:endParaRPr>
          </a:p>
          <a:p>
            <a:pPr marL="574675" marR="0" lvl="1" indent="-234950" algn="l" defTabSz="4572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chemeClr val="tx1"/>
                </a:solidFill>
                <a:effectLst/>
                <a:uLnTx/>
                <a:uFillTx/>
                <a:latin typeface="Franklin Gothic Medium" panose="020B0603020102020204" pitchFamily="34" charset="0"/>
                <a:ea typeface="+mn-ea"/>
                <a:cs typeface="Arial"/>
              </a:rPr>
              <a:t>Membership:</a:t>
            </a:r>
          </a:p>
          <a:p>
            <a:pPr marL="974725" lvl="2" indent="-234950" defTabSz="457200" eaLnBrk="0" hangingPunct="0">
              <a:buFont typeface="Wingdings" panose="05000000000000000000" pitchFamily="2" charset="2"/>
              <a:buChar char="§"/>
              <a:defRPr/>
            </a:pPr>
            <a:r>
              <a:rPr lang="en-US" dirty="0" smtClean="0">
                <a:latin typeface="Franklin Gothic Medium" panose="020B0603020102020204" pitchFamily="34" charset="0"/>
                <a:ea typeface="+mn-ea"/>
                <a:cs typeface="Arial"/>
              </a:rPr>
              <a:t>Army</a:t>
            </a:r>
          </a:p>
          <a:p>
            <a:pPr marL="974725" lvl="2" indent="-234950" defTabSz="457200" eaLnBrk="0" hangingPunct="0">
              <a:buFont typeface="Wingdings" panose="05000000000000000000" pitchFamily="2" charset="2"/>
              <a:buChar char="§"/>
              <a:defRPr/>
            </a:pPr>
            <a:r>
              <a:rPr kumimoji="0" lang="en-US" b="0" i="0" u="none" strike="noStrike" kern="1200" cap="none" spc="0" normalizeH="0" baseline="0" noProof="0" dirty="0" smtClean="0">
                <a:ln>
                  <a:noFill/>
                </a:ln>
                <a:effectLst/>
                <a:uLnTx/>
                <a:uFillTx/>
                <a:latin typeface="Franklin Gothic Medium" panose="020B0603020102020204" pitchFamily="34" charset="0"/>
                <a:ea typeface="+mn-ea"/>
                <a:cs typeface="Arial"/>
              </a:rPr>
              <a:t>Air</a:t>
            </a:r>
            <a:r>
              <a:rPr kumimoji="0" lang="en-US" b="0" i="0" u="none" strike="noStrike" kern="1200" cap="none" spc="0" normalizeH="0" noProof="0" dirty="0" smtClean="0">
                <a:ln>
                  <a:noFill/>
                </a:ln>
                <a:effectLst/>
                <a:uLnTx/>
                <a:uFillTx/>
                <a:latin typeface="Franklin Gothic Medium" panose="020B0603020102020204" pitchFamily="34" charset="0"/>
                <a:ea typeface="+mn-ea"/>
                <a:cs typeface="Arial"/>
              </a:rPr>
              <a:t> Force</a:t>
            </a:r>
          </a:p>
          <a:p>
            <a:pPr marL="974725" lvl="2" indent="-234950" defTabSz="457200" eaLnBrk="0" hangingPunct="0">
              <a:buFont typeface="Wingdings" panose="05000000000000000000" pitchFamily="2" charset="2"/>
              <a:buChar char="§"/>
              <a:defRPr/>
            </a:pPr>
            <a:r>
              <a:rPr lang="en-US" baseline="0" dirty="0" smtClean="0">
                <a:latin typeface="Franklin Gothic Medium" panose="020B0603020102020204" pitchFamily="34" charset="0"/>
                <a:ea typeface="+mn-ea"/>
                <a:cs typeface="Arial"/>
              </a:rPr>
              <a:t>Navy</a:t>
            </a:r>
          </a:p>
          <a:p>
            <a:pPr marL="974725" lvl="2" indent="-234950" defTabSz="457200" eaLnBrk="0" hangingPunct="0">
              <a:buFont typeface="Wingdings" panose="05000000000000000000" pitchFamily="2" charset="2"/>
              <a:buChar char="§"/>
              <a:defRPr/>
            </a:pPr>
            <a:r>
              <a:rPr kumimoji="0" lang="en-US" b="0" i="0" u="none" strike="noStrike" kern="1200" cap="none" spc="0" normalizeH="0" noProof="0" dirty="0" smtClean="0">
                <a:ln>
                  <a:noFill/>
                </a:ln>
                <a:effectLst/>
                <a:uLnTx/>
                <a:uFillTx/>
                <a:latin typeface="Franklin Gothic Medium" panose="020B0603020102020204" pitchFamily="34" charset="0"/>
                <a:ea typeface="+mn-ea"/>
                <a:cs typeface="Arial"/>
              </a:rPr>
              <a:t>Guests and Other </a:t>
            </a:r>
            <a:r>
              <a:rPr kumimoji="0" lang="en-US" b="0" i="0" u="none" strike="noStrike" kern="1200" cap="none" spc="0" normalizeH="0" noProof="0" dirty="0" err="1" smtClean="0">
                <a:ln>
                  <a:noFill/>
                </a:ln>
                <a:effectLst/>
                <a:uLnTx/>
                <a:uFillTx/>
                <a:latin typeface="Franklin Gothic Medium" panose="020B0603020102020204" pitchFamily="34" charset="0"/>
                <a:ea typeface="+mn-ea"/>
                <a:cs typeface="Arial"/>
              </a:rPr>
              <a:t>Govt</a:t>
            </a:r>
            <a:r>
              <a:rPr kumimoji="0" lang="en-US" b="0" i="0" u="none" strike="noStrike" kern="1200" cap="none" spc="0" normalizeH="0" noProof="0" dirty="0" smtClean="0">
                <a:ln>
                  <a:noFill/>
                </a:ln>
                <a:effectLst/>
                <a:uLnTx/>
                <a:uFillTx/>
                <a:latin typeface="Franklin Gothic Medium" panose="020B0603020102020204" pitchFamily="34" charset="0"/>
                <a:ea typeface="+mn-ea"/>
                <a:cs typeface="Arial"/>
              </a:rPr>
              <a:t> Agencies </a:t>
            </a:r>
            <a:endParaRPr kumimoji="0" lang="en-US" b="0" i="0" u="none" strike="noStrike" kern="1200" cap="none" spc="0" normalizeH="0" baseline="0" noProof="0" dirty="0">
              <a:ln>
                <a:noFill/>
              </a:ln>
              <a:effectLst/>
              <a:uLnTx/>
              <a:uFillTx/>
              <a:latin typeface="Franklin Gothic Medium" panose="020B0603020102020204" pitchFamily="34" charset="0"/>
              <a:ea typeface="+mn-ea"/>
              <a:cs typeface="Arial"/>
            </a:endParaRPr>
          </a:p>
          <a:p>
            <a:pPr marL="854075" marR="0" lvl="2" indent="-228600" algn="l" defTabSz="457200" rtl="0" eaLnBrk="0" fontAlgn="base" latinLnBrk="0" hangingPunct="0">
              <a:lnSpc>
                <a:spcPct val="100000"/>
              </a:lnSpc>
              <a:spcBef>
                <a:spcPct val="20000"/>
              </a:spcBef>
              <a:spcAft>
                <a:spcPct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FF0000"/>
              </a:solidFill>
              <a:effectLst/>
              <a:uLnTx/>
              <a:uFillTx/>
              <a:latin typeface="Franklin Gothic Medium" panose="020B0603020102020204" pitchFamily="34" charset="0"/>
              <a:ea typeface="+mn-ea"/>
              <a:cs typeface="Arial"/>
            </a:endParaRPr>
          </a:p>
        </p:txBody>
      </p:sp>
      <p:sp>
        <p:nvSpPr>
          <p:cNvPr id="4" name="Content Placeholder 2"/>
          <p:cNvSpPr txBox="1">
            <a:spLocks/>
          </p:cNvSpPr>
          <p:nvPr/>
        </p:nvSpPr>
        <p:spPr bwMode="auto">
          <a:xfrm>
            <a:off x="4765431" y="1627512"/>
            <a:ext cx="3792160" cy="3520957"/>
          </a:xfrm>
          <a:prstGeom prst="rect">
            <a:avLst/>
          </a:prstGeom>
          <a:noFill/>
          <a:ln w="28575">
            <a:solidFill>
              <a:srgbClr val="002060"/>
            </a:solidFill>
            <a:miter lim="800000"/>
            <a:headEnd/>
            <a:tailEnd/>
          </a:ln>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000" b="1">
                <a:solidFill>
                  <a:srgbClr val="000099"/>
                </a:solidFill>
                <a:latin typeface="Arial" pitchFamily="34" charset="0"/>
                <a:ea typeface="+mn-ea"/>
                <a:cs typeface="+mn-cs"/>
              </a:defRPr>
            </a:lvl1pPr>
            <a:lvl2pPr marL="742950" indent="-285750" algn="l" rtl="0" eaLnBrk="1" fontAlgn="base" hangingPunct="1">
              <a:spcBef>
                <a:spcPct val="20000"/>
              </a:spcBef>
              <a:spcAft>
                <a:spcPct val="0"/>
              </a:spcAft>
              <a:buChar char="–"/>
              <a:defRPr sz="1600">
                <a:solidFill>
                  <a:srgbClr val="000000"/>
                </a:solidFill>
                <a:latin typeface="Arial" pitchFamily="34" charset="0"/>
              </a:defRPr>
            </a:lvl2pPr>
            <a:lvl3pPr marL="1143000" indent="-228600" algn="l" rtl="0" eaLnBrk="1" fontAlgn="base" hangingPunct="1">
              <a:spcBef>
                <a:spcPct val="20000"/>
              </a:spcBef>
              <a:spcAft>
                <a:spcPct val="0"/>
              </a:spcAft>
              <a:buFont typeface="Times New Roman" pitchFamily="18" charset="0"/>
              <a:buChar char="−"/>
              <a:defRPr sz="1400">
                <a:solidFill>
                  <a:schemeClr val="tx1"/>
                </a:solidFill>
                <a:latin typeface="Arial" pitchFamily="34" charset="0"/>
              </a:defRPr>
            </a:lvl3pPr>
            <a:lvl4pPr marL="1600200" indent="-228600" algn="l" rtl="0" eaLnBrk="1" fontAlgn="base" hangingPunct="1">
              <a:spcBef>
                <a:spcPct val="20000"/>
              </a:spcBef>
              <a:spcAft>
                <a:spcPct val="0"/>
              </a:spcAft>
              <a:buChar char="–"/>
              <a:defRPr sz="1200">
                <a:solidFill>
                  <a:schemeClr val="tx1"/>
                </a:solidFill>
                <a:latin typeface="Arial" pitchFamily="34" charset="0"/>
              </a:defRPr>
            </a:lvl4pPr>
            <a:lvl5pPr marL="2057400" indent="-228600" algn="l" rtl="0" eaLnBrk="1" fontAlgn="base" hangingPunct="1">
              <a:spcBef>
                <a:spcPct val="20000"/>
              </a:spcBef>
              <a:spcAft>
                <a:spcPct val="0"/>
              </a:spcAft>
              <a:buChar char="»"/>
              <a:defRPr sz="1000">
                <a:solidFill>
                  <a:schemeClr val="tx1"/>
                </a:solidFill>
                <a:latin typeface="Arial" pitchFamily="34" charset="0"/>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a:lstStyle>
          <a:p>
            <a:pPr marL="57150" lvl="0" indent="0" defTabSz="457200" eaLnBrk="0" hangingPunct="0">
              <a:buNone/>
              <a:defRPr/>
            </a:pPr>
            <a:r>
              <a:rPr lang="en-US" sz="1600" b="0" u="sng" dirty="0">
                <a:solidFill>
                  <a:prstClr val="black"/>
                </a:solidFill>
                <a:latin typeface="Franklin Gothic Medium" panose="020B0603020102020204" pitchFamily="34" charset="0"/>
                <a:cs typeface="Arial"/>
              </a:rPr>
              <a:t>AC326 SG/A (IST) </a:t>
            </a:r>
            <a:endParaRPr lang="en-US" sz="1600" b="0" u="sng" dirty="0" smtClean="0">
              <a:solidFill>
                <a:prstClr val="black"/>
              </a:solidFill>
              <a:latin typeface="Franklin Gothic Medium" panose="020B0603020102020204" pitchFamily="34" charset="0"/>
              <a:cs typeface="Arial"/>
            </a:endParaRPr>
          </a:p>
          <a:p>
            <a:pPr marL="574675" lvl="1" indent="-234950" defTabSz="457200" eaLnBrk="0" hangingPunct="0">
              <a:buFont typeface="Wingdings" panose="05000000000000000000" pitchFamily="2" charset="2"/>
              <a:buChar char="§"/>
              <a:defRPr/>
            </a:pPr>
            <a:r>
              <a:rPr lang="en-US" dirty="0">
                <a:solidFill>
                  <a:prstClr val="black"/>
                </a:solidFill>
                <a:latin typeface="Franklin Gothic Medium" panose="020B0603020102020204" pitchFamily="34" charset="0"/>
                <a:ea typeface="+mn-ea"/>
                <a:cs typeface="Arial"/>
              </a:rPr>
              <a:t>Fuze &amp; Initiation Systems standardization </a:t>
            </a:r>
            <a:br>
              <a:rPr lang="en-US" dirty="0">
                <a:solidFill>
                  <a:prstClr val="black"/>
                </a:solidFill>
                <a:latin typeface="Franklin Gothic Medium" panose="020B0603020102020204" pitchFamily="34" charset="0"/>
                <a:ea typeface="+mn-ea"/>
                <a:cs typeface="Arial"/>
              </a:rPr>
            </a:br>
            <a:r>
              <a:rPr lang="en-US" dirty="0">
                <a:solidFill>
                  <a:prstClr val="black"/>
                </a:solidFill>
                <a:latin typeface="Franklin Gothic Medium" panose="020B0603020102020204" pitchFamily="34" charset="0"/>
                <a:ea typeface="+mn-ea"/>
                <a:cs typeface="Arial"/>
              </a:rPr>
              <a:t>authority for NATO</a:t>
            </a:r>
            <a:endParaRPr kumimoji="0" lang="en-US" sz="1600" b="0" i="0" u="none" strike="noStrike" kern="1200" cap="none" spc="0" normalizeH="0" baseline="0" noProof="0" dirty="0" smtClean="0">
              <a:ln>
                <a:noFill/>
              </a:ln>
              <a:solidFill>
                <a:prstClr val="black"/>
              </a:solidFill>
              <a:effectLst/>
              <a:uLnTx/>
              <a:uFillTx/>
              <a:latin typeface="Franklin Gothic Medium" panose="020B0603020102020204" pitchFamily="34" charset="0"/>
              <a:ea typeface="+mn-ea"/>
              <a:cs typeface="Arial"/>
            </a:endParaRPr>
          </a:p>
          <a:p>
            <a:pPr marL="574675" marR="0" lvl="1" indent="-234950" algn="l" defTabSz="4572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srgbClr val="FF0000"/>
                </a:solidFill>
                <a:effectLst/>
                <a:uLnTx/>
                <a:uFillTx/>
                <a:latin typeface="Franklin Gothic Medium" panose="020B0603020102020204" pitchFamily="34" charset="0"/>
                <a:ea typeface="+mn-ea"/>
                <a:cs typeface="Arial"/>
              </a:rPr>
              <a:t>Chaired by:</a:t>
            </a:r>
            <a:br>
              <a:rPr kumimoji="0" lang="en-US" sz="1600" b="0" i="0" u="none" strike="noStrike" kern="1200" cap="none" spc="0" normalizeH="0" baseline="0" noProof="0" dirty="0" smtClean="0">
                <a:ln>
                  <a:noFill/>
                </a:ln>
                <a:solidFill>
                  <a:srgbClr val="FF0000"/>
                </a:solidFill>
                <a:effectLst/>
                <a:uLnTx/>
                <a:uFillTx/>
                <a:latin typeface="Franklin Gothic Medium" panose="020B0603020102020204" pitchFamily="34" charset="0"/>
                <a:ea typeface="+mn-ea"/>
                <a:cs typeface="Arial"/>
              </a:rPr>
            </a:br>
            <a:r>
              <a:rPr kumimoji="0" lang="en-US" sz="1600" b="0" i="0" u="none" strike="noStrike" kern="1200" cap="none" spc="0" normalizeH="0" baseline="0" noProof="0" dirty="0" smtClean="0">
                <a:ln>
                  <a:noFill/>
                </a:ln>
                <a:solidFill>
                  <a:srgbClr val="FF0000"/>
                </a:solidFill>
                <a:effectLst/>
                <a:uLnTx/>
                <a:uFillTx/>
                <a:latin typeface="Franklin Gothic Medium" panose="020B0603020102020204" pitchFamily="34" charset="0"/>
                <a:ea typeface="+mn-ea"/>
                <a:cs typeface="Arial"/>
              </a:rPr>
              <a:t>Army Fuze Management</a:t>
            </a:r>
            <a:r>
              <a:rPr kumimoji="0" lang="en-US" sz="1600" b="0" i="0" u="none" strike="noStrike" kern="1200" cap="none" spc="0" normalizeH="0" noProof="0" dirty="0" smtClean="0">
                <a:ln>
                  <a:noFill/>
                </a:ln>
                <a:solidFill>
                  <a:srgbClr val="FF0000"/>
                </a:solidFill>
                <a:effectLst/>
                <a:uLnTx/>
                <a:uFillTx/>
                <a:latin typeface="Franklin Gothic Medium" panose="020B0603020102020204" pitchFamily="34" charset="0"/>
                <a:ea typeface="+mn-ea"/>
                <a:cs typeface="Arial"/>
              </a:rPr>
              <a:t> Office</a:t>
            </a:r>
            <a:endParaRPr kumimoji="0" lang="en-US" sz="1600" b="0" i="0" u="none" strike="noStrike" kern="1200" cap="none" spc="0" normalizeH="0" baseline="0" noProof="0" dirty="0" smtClean="0">
              <a:ln>
                <a:noFill/>
              </a:ln>
              <a:solidFill>
                <a:srgbClr val="FF0000"/>
              </a:solidFill>
              <a:effectLst/>
              <a:uLnTx/>
              <a:uFillTx/>
              <a:latin typeface="Franklin Gothic Medium" panose="020B0603020102020204" pitchFamily="34" charset="0"/>
              <a:ea typeface="+mn-ea"/>
              <a:cs typeface="Arial"/>
            </a:endParaRPr>
          </a:p>
          <a:p>
            <a:pPr marL="574675" marR="0" lvl="1" indent="-234950" algn="l" defTabSz="4572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Franklin Gothic Medium" panose="020B0603020102020204" pitchFamily="34" charset="0"/>
                <a:ea typeface="+mn-ea"/>
                <a:cs typeface="Arial"/>
              </a:rPr>
              <a:t>Membership:</a:t>
            </a:r>
          </a:p>
          <a:p>
            <a:pPr marL="974725" lvl="2" indent="-234950" defTabSz="457200" eaLnBrk="0" hangingPunct="0">
              <a:buFont typeface="Wingdings" panose="05000000000000000000" pitchFamily="2" charset="2"/>
              <a:buChar char="§"/>
              <a:defRPr/>
            </a:pPr>
            <a:r>
              <a:rPr lang="en-US" dirty="0" smtClean="0">
                <a:latin typeface="Franklin Gothic Medium" panose="020B0603020102020204" pitchFamily="34" charset="0"/>
                <a:ea typeface="+mn-ea"/>
                <a:cs typeface="Arial"/>
              </a:rPr>
              <a:t>NATO Nations</a:t>
            </a:r>
          </a:p>
          <a:p>
            <a:pPr marL="974725" lvl="2" indent="-234950" defTabSz="457200" eaLnBrk="0" hangingPunct="0">
              <a:buFont typeface="Wingdings" panose="05000000000000000000" pitchFamily="2" charset="2"/>
              <a:buChar char="§"/>
              <a:defRPr/>
            </a:pPr>
            <a:r>
              <a:rPr kumimoji="0" lang="en-US" b="0" i="0" u="none" strike="noStrike" kern="1200" cap="none" spc="0" normalizeH="0" baseline="0" noProof="0" dirty="0" smtClean="0">
                <a:ln>
                  <a:noFill/>
                </a:ln>
                <a:effectLst/>
                <a:uLnTx/>
                <a:uFillTx/>
                <a:latin typeface="Franklin Gothic Medium" panose="020B0603020102020204" pitchFamily="34" charset="0"/>
                <a:ea typeface="+mn-ea"/>
                <a:cs typeface="Arial"/>
              </a:rPr>
              <a:t>Partner</a:t>
            </a:r>
            <a:r>
              <a:rPr kumimoji="0" lang="en-US" b="0" i="0" u="none" strike="noStrike" kern="1200" cap="none" spc="0" normalizeH="0" noProof="0" dirty="0" smtClean="0">
                <a:ln>
                  <a:noFill/>
                </a:ln>
                <a:effectLst/>
                <a:uLnTx/>
                <a:uFillTx/>
                <a:latin typeface="Franklin Gothic Medium" panose="020B0603020102020204" pitchFamily="34" charset="0"/>
                <a:ea typeface="+mn-ea"/>
                <a:cs typeface="Arial"/>
              </a:rPr>
              <a:t> for Peace Nations</a:t>
            </a:r>
          </a:p>
          <a:p>
            <a:pPr marL="974725" lvl="2" indent="-234950" defTabSz="457200" eaLnBrk="0" hangingPunct="0">
              <a:buFont typeface="Wingdings" panose="05000000000000000000" pitchFamily="2" charset="2"/>
              <a:buChar char="§"/>
              <a:defRPr/>
            </a:pPr>
            <a:r>
              <a:rPr lang="en-US" baseline="0" dirty="0" smtClean="0">
                <a:latin typeface="Franklin Gothic Medium" panose="020B0603020102020204" pitchFamily="34" charset="0"/>
                <a:ea typeface="+mn-ea"/>
                <a:cs typeface="Arial"/>
              </a:rPr>
              <a:t>Other</a:t>
            </a:r>
            <a:r>
              <a:rPr lang="en-US" dirty="0" smtClean="0">
                <a:latin typeface="Franklin Gothic Medium" panose="020B0603020102020204" pitchFamily="34" charset="0"/>
                <a:ea typeface="+mn-ea"/>
                <a:cs typeface="Arial"/>
              </a:rPr>
              <a:t> NATO affiliated Nations</a:t>
            </a:r>
            <a:endParaRPr kumimoji="0" lang="en-US" b="0" i="0" u="none" strike="noStrike" kern="1200" cap="none" spc="0" normalizeH="0" baseline="0" noProof="0" dirty="0">
              <a:ln>
                <a:noFill/>
              </a:ln>
              <a:effectLst/>
              <a:uLnTx/>
              <a:uFillTx/>
              <a:latin typeface="Franklin Gothic Medium" panose="020B0603020102020204" pitchFamily="34" charset="0"/>
              <a:ea typeface="+mn-ea"/>
              <a:cs typeface="Arial"/>
            </a:endParaRPr>
          </a:p>
        </p:txBody>
      </p:sp>
      <p:sp>
        <p:nvSpPr>
          <p:cNvPr id="5" name="Left-Right Arrow 4"/>
          <p:cNvSpPr/>
          <p:nvPr/>
        </p:nvSpPr>
        <p:spPr>
          <a:xfrm>
            <a:off x="4237891" y="3269974"/>
            <a:ext cx="527540" cy="2186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011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ARMY fuze management office </a:t>
            </a:r>
            <a:endParaRPr lang="en-US" dirty="0"/>
          </a:p>
        </p:txBody>
      </p:sp>
      <p:grpSp>
        <p:nvGrpSpPr>
          <p:cNvPr id="3" name="Group 2"/>
          <p:cNvGrpSpPr/>
          <p:nvPr/>
        </p:nvGrpSpPr>
        <p:grpSpPr>
          <a:xfrm>
            <a:off x="127000" y="1229755"/>
            <a:ext cx="8883649" cy="655392"/>
            <a:chOff x="127000" y="1229755"/>
            <a:chExt cx="8883649" cy="655392"/>
          </a:xfrm>
        </p:grpSpPr>
        <p:sp>
          <p:nvSpPr>
            <p:cNvPr id="4" name="Trapezoid 3"/>
            <p:cNvSpPr/>
            <p:nvPr/>
          </p:nvSpPr>
          <p:spPr>
            <a:xfrm>
              <a:off x="127000" y="1232565"/>
              <a:ext cx="8883649" cy="652582"/>
            </a:xfrm>
            <a:prstGeom prst="trapezoid">
              <a:avLst>
                <a:gd name="adj" fmla="val 146438"/>
              </a:avLst>
            </a:prstGeom>
            <a:solidFill>
              <a:schemeClr val="accent2"/>
            </a:solidFill>
          </p:spPr>
          <p:txBody>
            <a:bodyPr wrap="square">
              <a:noAutofit/>
            </a:bodyPr>
            <a:lstStyle/>
            <a:p>
              <a:pPr marL="0" indent="0" algn="ctr">
                <a:spcBef>
                  <a:spcPts val="600"/>
                </a:spcBef>
                <a:spcAft>
                  <a:spcPts val="600"/>
                </a:spcAft>
                <a:buNone/>
              </a:pPr>
              <a:endParaRPr lang="en-US" sz="1800" i="1" dirty="0">
                <a:solidFill>
                  <a:schemeClr val="bg1"/>
                </a:solidFill>
              </a:endParaRPr>
            </a:p>
          </p:txBody>
        </p:sp>
        <p:sp>
          <p:nvSpPr>
            <p:cNvPr id="5" name="Rectangle 4"/>
            <p:cNvSpPr/>
            <p:nvPr/>
          </p:nvSpPr>
          <p:spPr>
            <a:xfrm>
              <a:off x="1066800" y="1229755"/>
              <a:ext cx="6969760" cy="646331"/>
            </a:xfrm>
            <a:prstGeom prst="rect">
              <a:avLst/>
            </a:prstGeom>
          </p:spPr>
          <p:txBody>
            <a:bodyPr wrap="square">
              <a:spAutoFit/>
            </a:bodyPr>
            <a:lstStyle/>
            <a:p>
              <a:pPr lvl="0" algn="ctr">
                <a:spcBef>
                  <a:spcPts val="600"/>
                </a:spcBef>
                <a:spcAft>
                  <a:spcPts val="600"/>
                </a:spcAft>
              </a:pPr>
              <a:r>
                <a:rPr lang="en-US" sz="1800" i="1" dirty="0">
                  <a:solidFill>
                    <a:srgbClr val="FFFFFF"/>
                  </a:solidFill>
                </a:rPr>
                <a:t>Provides centralized oversight management </a:t>
              </a:r>
              <a:br>
                <a:rPr lang="en-US" sz="1800" i="1" dirty="0">
                  <a:solidFill>
                    <a:srgbClr val="FFFFFF"/>
                  </a:solidFill>
                </a:rPr>
              </a:br>
              <a:r>
                <a:rPr lang="en-US" sz="1800" i="1" dirty="0">
                  <a:solidFill>
                    <a:srgbClr val="FFFFFF"/>
                  </a:solidFill>
                </a:rPr>
                <a:t>of all non-nuclear Army </a:t>
              </a:r>
              <a:r>
                <a:rPr lang="en-US" sz="1800" i="1" dirty="0" err="1">
                  <a:solidFill>
                    <a:srgbClr val="FFFFFF"/>
                  </a:solidFill>
                </a:rPr>
                <a:t>fuzing</a:t>
              </a:r>
              <a:r>
                <a:rPr lang="en-US" sz="1800" i="1" dirty="0">
                  <a:solidFill>
                    <a:srgbClr val="FFFFFF"/>
                  </a:solidFill>
                </a:rPr>
                <a:t> throughout </a:t>
              </a:r>
              <a:r>
                <a:rPr lang="en-US" sz="1800" i="1" dirty="0" smtClean="0">
                  <a:solidFill>
                    <a:srgbClr val="FFFFFF"/>
                  </a:solidFill>
                </a:rPr>
                <a:t>the life </a:t>
              </a:r>
              <a:r>
                <a:rPr lang="en-US" sz="1800" i="1" dirty="0">
                  <a:solidFill>
                    <a:srgbClr val="FFFFFF"/>
                  </a:solidFill>
                </a:rPr>
                <a:t>cycle</a:t>
              </a:r>
            </a:p>
          </p:txBody>
        </p:sp>
      </p:grpSp>
      <p:sp>
        <p:nvSpPr>
          <p:cNvPr id="6" name="Rectangle 5"/>
          <p:cNvSpPr/>
          <p:nvPr/>
        </p:nvSpPr>
        <p:spPr>
          <a:xfrm>
            <a:off x="127000" y="2664855"/>
            <a:ext cx="2711450" cy="2812754"/>
          </a:xfrm>
          <a:prstGeom prst="rect">
            <a:avLst/>
          </a:prstGeom>
          <a:solidFill>
            <a:schemeClr val="accent3">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wrap="square" lIns="91440" rIns="91440" anchor="t">
            <a:noAutofit/>
          </a:bodyPr>
          <a:lstStyle/>
          <a:p>
            <a:pPr>
              <a:spcBef>
                <a:spcPts val="600"/>
              </a:spcBef>
              <a:spcAft>
                <a:spcPts val="600"/>
              </a:spcAft>
            </a:pPr>
            <a:r>
              <a:rPr lang="en-US" sz="1400" dirty="0"/>
              <a:t>Propose, recommend and support actions directed towards ensuring the </a:t>
            </a:r>
            <a:r>
              <a:rPr lang="en-US" sz="1400" dirty="0" err="1">
                <a:solidFill>
                  <a:srgbClr val="FF0000"/>
                </a:solidFill>
              </a:rPr>
              <a:t>fuze</a:t>
            </a:r>
            <a:r>
              <a:rPr lang="en-US" sz="1400" dirty="0">
                <a:solidFill>
                  <a:srgbClr val="FF0000"/>
                </a:solidFill>
              </a:rPr>
              <a:t> industrial base </a:t>
            </a:r>
            <a:r>
              <a:rPr lang="en-US" sz="1400" dirty="0"/>
              <a:t>is properly maintained</a:t>
            </a:r>
          </a:p>
          <a:p>
            <a:pPr marL="228600" lvl="1" indent="-114300">
              <a:spcBef>
                <a:spcPts val="600"/>
              </a:spcBef>
              <a:spcAft>
                <a:spcPts val="600"/>
              </a:spcAft>
              <a:buFont typeface="Arial" panose="020B0604020202020204" pitchFamily="34" charset="0"/>
              <a:buChar char="•"/>
            </a:pPr>
            <a:r>
              <a:rPr lang="en-US" sz="1400" dirty="0" smtClean="0"/>
              <a:t>Key </a:t>
            </a:r>
            <a:r>
              <a:rPr lang="en-US" sz="1400" dirty="0"/>
              <a:t>participant of the </a:t>
            </a:r>
            <a:r>
              <a:rPr lang="en-US" sz="1400" dirty="0" smtClean="0"/>
              <a:t/>
            </a:r>
            <a:br>
              <a:rPr lang="en-US" sz="1400" dirty="0" smtClean="0"/>
            </a:br>
            <a:r>
              <a:rPr lang="en-US" sz="1400" dirty="0" smtClean="0"/>
              <a:t>Joint Enhanced Munitions Technology </a:t>
            </a:r>
            <a:r>
              <a:rPr lang="en-US" sz="1400" dirty="0"/>
              <a:t>Program (</a:t>
            </a:r>
            <a:r>
              <a:rPr lang="en-US" sz="1400" dirty="0" smtClean="0"/>
              <a:t>JEMTP</a:t>
            </a:r>
            <a:r>
              <a:rPr lang="en-US" sz="1400" dirty="0"/>
              <a:t>)</a:t>
            </a:r>
          </a:p>
        </p:txBody>
      </p:sp>
      <p:sp>
        <p:nvSpPr>
          <p:cNvPr id="7" name="Rectangle 6"/>
          <p:cNvSpPr/>
          <p:nvPr/>
        </p:nvSpPr>
        <p:spPr>
          <a:xfrm>
            <a:off x="127000" y="2074304"/>
            <a:ext cx="2711450" cy="584775"/>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0" rIns="0" anchor="ctr">
            <a:spAutoFit/>
          </a:bodyPr>
          <a:lstStyle/>
          <a:p>
            <a:pPr algn="ctr"/>
            <a:r>
              <a:rPr lang="en-US" sz="1600" b="1" dirty="0" err="1" smtClean="0"/>
              <a:t>Fuze</a:t>
            </a:r>
            <a:r>
              <a:rPr lang="en-US" sz="1600" b="1" dirty="0" smtClean="0"/>
              <a:t>/Munitions </a:t>
            </a:r>
            <a:br>
              <a:rPr lang="en-US" sz="1600" b="1" dirty="0" smtClean="0"/>
            </a:br>
            <a:r>
              <a:rPr lang="en-US" sz="1600" b="1" dirty="0" smtClean="0"/>
              <a:t>Industrial Base</a:t>
            </a:r>
            <a:endParaRPr lang="en-US" sz="1600" b="1" dirty="0"/>
          </a:p>
        </p:txBody>
      </p:sp>
      <p:sp>
        <p:nvSpPr>
          <p:cNvPr id="8" name="Flowchart: Merge 7"/>
          <p:cNvSpPr/>
          <p:nvPr/>
        </p:nvSpPr>
        <p:spPr>
          <a:xfrm rot="16200000">
            <a:off x="2741613" y="2950845"/>
            <a:ext cx="552450" cy="295275"/>
          </a:xfrm>
          <a:prstGeom prst="flowChartMerge">
            <a:avLst/>
          </a:prstGeom>
          <a:solidFill>
            <a:schemeClr val="accent3">
              <a:lumMod val="60000"/>
              <a:lumOff val="40000"/>
            </a:schemeClr>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Flowchart: Merge 8"/>
          <p:cNvSpPr/>
          <p:nvPr/>
        </p:nvSpPr>
        <p:spPr>
          <a:xfrm rot="16200000">
            <a:off x="5848034" y="2950846"/>
            <a:ext cx="552450" cy="295275"/>
          </a:xfrm>
          <a:prstGeom prst="flowChartMerge">
            <a:avLst/>
          </a:prstGeom>
          <a:solidFill>
            <a:schemeClr val="tx2">
              <a:lumMod val="40000"/>
              <a:lumOff val="6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Flowchart: Merge 9"/>
          <p:cNvSpPr/>
          <p:nvPr/>
        </p:nvSpPr>
        <p:spPr>
          <a:xfrm rot="5400000" flipH="1">
            <a:off x="2741613" y="4684397"/>
            <a:ext cx="552450" cy="295275"/>
          </a:xfrm>
          <a:prstGeom prst="flowChartMerge">
            <a:avLst/>
          </a:prstGeom>
          <a:solidFill>
            <a:schemeClr val="tx2">
              <a:lumMod val="40000"/>
              <a:lumOff val="6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Flowchart: Merge 10"/>
          <p:cNvSpPr/>
          <p:nvPr/>
        </p:nvSpPr>
        <p:spPr>
          <a:xfrm rot="5400000" flipH="1">
            <a:off x="5837875" y="4684397"/>
            <a:ext cx="552450" cy="295275"/>
          </a:xfrm>
          <a:prstGeom prst="flowChartMerge">
            <a:avLst/>
          </a:prstGeom>
          <a:solidFill>
            <a:schemeClr val="accent3">
              <a:lumMod val="60000"/>
              <a:lumOff val="40000"/>
            </a:schemeClr>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p:cNvSpPr/>
          <p:nvPr/>
        </p:nvSpPr>
        <p:spPr>
          <a:xfrm>
            <a:off x="6318250" y="2664854"/>
            <a:ext cx="2711450" cy="2812755"/>
          </a:xfrm>
          <a:prstGeom prst="rect">
            <a:avLst/>
          </a:prstGeom>
          <a:solidFill>
            <a:schemeClr val="accent3">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wrap="square" lIns="91440" rIns="91440" anchor="t">
            <a:noAutofit/>
          </a:bodyPr>
          <a:lstStyle/>
          <a:p>
            <a:pPr>
              <a:spcBef>
                <a:spcPts val="600"/>
              </a:spcBef>
              <a:spcAft>
                <a:spcPts val="600"/>
              </a:spcAft>
            </a:pPr>
            <a:r>
              <a:rPr lang="en-US" sz="1400" dirty="0"/>
              <a:t>Chairs and manages the </a:t>
            </a:r>
            <a:r>
              <a:rPr lang="en-US" sz="1400" dirty="0">
                <a:solidFill>
                  <a:srgbClr val="FF0000"/>
                </a:solidFill>
              </a:rPr>
              <a:t>Army</a:t>
            </a:r>
            <a:r>
              <a:rPr lang="en-US" sz="1400" dirty="0"/>
              <a:t> </a:t>
            </a:r>
            <a:r>
              <a:rPr lang="en-US" sz="1400" dirty="0">
                <a:solidFill>
                  <a:srgbClr val="FF0000"/>
                </a:solidFill>
              </a:rPr>
              <a:t>Fuze Safety </a:t>
            </a:r>
            <a:r>
              <a:rPr lang="en-US" sz="1400" dirty="0" smtClean="0">
                <a:solidFill>
                  <a:srgbClr val="FF0000"/>
                </a:solidFill>
              </a:rPr>
              <a:t>Review Board </a:t>
            </a:r>
            <a:r>
              <a:rPr lang="en-US" sz="1400" dirty="0"/>
              <a:t>providing an </a:t>
            </a:r>
            <a:r>
              <a:rPr lang="en-US" altLang="en-US" sz="1400" dirty="0"/>
              <a:t>Independent technical design safety review authority</a:t>
            </a:r>
          </a:p>
          <a:p>
            <a:pPr marL="228600" lvl="2" indent="-114300">
              <a:spcBef>
                <a:spcPts val="600"/>
              </a:spcBef>
              <a:spcAft>
                <a:spcPts val="600"/>
              </a:spcAft>
              <a:buFont typeface="Arial" panose="020B0604020202020204" pitchFamily="34" charset="0"/>
              <a:buChar char="•"/>
            </a:pPr>
            <a:r>
              <a:rPr lang="en-US" sz="1400" dirty="0" smtClean="0"/>
              <a:t>Facilitator of </a:t>
            </a:r>
            <a:r>
              <a:rPr lang="en-US" sz="1400" dirty="0"/>
              <a:t>the </a:t>
            </a:r>
            <a:r>
              <a:rPr lang="en-US" sz="1400" dirty="0" smtClean="0"/>
              <a:t/>
            </a:r>
            <a:br>
              <a:rPr lang="en-US" sz="1400" dirty="0" smtClean="0"/>
            </a:br>
            <a:r>
              <a:rPr lang="en-US" sz="1400" dirty="0" smtClean="0"/>
              <a:t>Joint </a:t>
            </a:r>
            <a:r>
              <a:rPr lang="en-US" sz="1400" dirty="0"/>
              <a:t>Service </a:t>
            </a:r>
            <a:r>
              <a:rPr lang="en-US" sz="1400" dirty="0" err="1" smtClean="0"/>
              <a:t>Fuze</a:t>
            </a:r>
            <a:r>
              <a:rPr lang="en-US" sz="1400" dirty="0" smtClean="0"/>
              <a:t> &amp; </a:t>
            </a:r>
            <a:br>
              <a:rPr lang="en-US" sz="1400" dirty="0" smtClean="0"/>
            </a:br>
            <a:r>
              <a:rPr lang="en-US" sz="1400" dirty="0" smtClean="0"/>
              <a:t>Ignition Systems Safety </a:t>
            </a:r>
            <a:r>
              <a:rPr lang="en-US" sz="1400" dirty="0"/>
              <a:t>Review Board</a:t>
            </a:r>
          </a:p>
        </p:txBody>
      </p:sp>
      <p:sp>
        <p:nvSpPr>
          <p:cNvPr id="13" name="Rectangle 12"/>
          <p:cNvSpPr/>
          <p:nvPr/>
        </p:nvSpPr>
        <p:spPr>
          <a:xfrm>
            <a:off x="6299200" y="2074304"/>
            <a:ext cx="2711450" cy="584775"/>
          </a:xfrm>
          <a:prstGeom prst="rect">
            <a:avLst/>
          </a:prstGeom>
          <a:ln>
            <a:solidFill>
              <a:schemeClr val="accent3"/>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0" rIns="0" anchor="ctr">
            <a:noAutofit/>
          </a:bodyPr>
          <a:lstStyle/>
          <a:p>
            <a:pPr algn="ctr"/>
            <a:r>
              <a:rPr lang="en-US" sz="1600" b="1" dirty="0" smtClean="0"/>
              <a:t>Fuze Safety Boards</a:t>
            </a:r>
            <a:endParaRPr lang="en-US" sz="1600" b="1" dirty="0"/>
          </a:p>
        </p:txBody>
      </p:sp>
      <p:sp>
        <p:nvSpPr>
          <p:cNvPr id="14" name="Rectangle 13"/>
          <p:cNvSpPr/>
          <p:nvPr/>
        </p:nvSpPr>
        <p:spPr>
          <a:xfrm>
            <a:off x="3223896" y="2664854"/>
            <a:ext cx="2711450" cy="2812755"/>
          </a:xfrm>
          <a:prstGeom prst="rect">
            <a:avLst/>
          </a:prstGeom>
          <a:solidFill>
            <a:schemeClr val="tx2">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wrap="square" lIns="91440" rIns="91440" anchor="t">
            <a:noAutofit/>
          </a:bodyPr>
          <a:lstStyle/>
          <a:p>
            <a:pPr>
              <a:spcBef>
                <a:spcPts val="600"/>
              </a:spcBef>
              <a:spcAft>
                <a:spcPts val="600"/>
              </a:spcAft>
            </a:pPr>
            <a:r>
              <a:rPr lang="en-US" sz="1400" dirty="0" smtClean="0"/>
              <a:t>DoD’s </a:t>
            </a:r>
            <a:r>
              <a:rPr lang="en-US" sz="1400" dirty="0"/>
              <a:t>focal point for multi-service and international </a:t>
            </a:r>
            <a:r>
              <a:rPr lang="en-US" sz="1400" dirty="0" smtClean="0"/>
              <a:t/>
            </a:r>
            <a:br>
              <a:rPr lang="en-US" sz="1400" dirty="0" smtClean="0"/>
            </a:br>
            <a:r>
              <a:rPr lang="en-US" sz="1400" dirty="0" smtClean="0">
                <a:solidFill>
                  <a:srgbClr val="FF0000"/>
                </a:solidFill>
              </a:rPr>
              <a:t>Fuze </a:t>
            </a:r>
            <a:r>
              <a:rPr lang="en-US" sz="1400" dirty="0">
                <a:solidFill>
                  <a:srgbClr val="FF0000"/>
                </a:solidFill>
              </a:rPr>
              <a:t>and Initiation systems standardization</a:t>
            </a:r>
          </a:p>
          <a:p>
            <a:pPr marL="228600" lvl="2" indent="-114300">
              <a:spcBef>
                <a:spcPts val="600"/>
              </a:spcBef>
              <a:spcAft>
                <a:spcPts val="600"/>
              </a:spcAft>
              <a:buFont typeface="Arial" panose="020B0604020202020204" pitchFamily="34" charset="0"/>
              <a:buChar char="•"/>
            </a:pPr>
            <a:r>
              <a:rPr lang="en-US" sz="1400" dirty="0"/>
              <a:t>Chair of the DoD </a:t>
            </a:r>
            <a:r>
              <a:rPr lang="en-US" sz="1400" dirty="0" smtClean="0"/>
              <a:t>FESWG </a:t>
            </a:r>
            <a:r>
              <a:rPr lang="en-US" sz="1400" dirty="0"/>
              <a:t>for over </a:t>
            </a:r>
            <a:r>
              <a:rPr lang="en-US" sz="1400" dirty="0" smtClean="0"/>
              <a:t>50 years</a:t>
            </a:r>
            <a:endParaRPr lang="en-US" sz="1400" dirty="0"/>
          </a:p>
          <a:p>
            <a:pPr marL="228600" lvl="2" indent="-114300">
              <a:spcBef>
                <a:spcPts val="600"/>
              </a:spcBef>
              <a:spcAft>
                <a:spcPts val="600"/>
              </a:spcAft>
              <a:buFont typeface="Arial" panose="020B0604020202020204" pitchFamily="34" charset="0"/>
              <a:buChar char="•"/>
            </a:pPr>
            <a:r>
              <a:rPr lang="en-US" sz="1400" dirty="0"/>
              <a:t>Chair of the NATO AC326 Subgroup A on </a:t>
            </a:r>
            <a:r>
              <a:rPr lang="en-US" sz="1400" dirty="0" err="1"/>
              <a:t>Fuzing</a:t>
            </a:r>
            <a:r>
              <a:rPr lang="en-US" sz="1400" dirty="0"/>
              <a:t> and Initiation Systems </a:t>
            </a:r>
            <a:br>
              <a:rPr lang="en-US" sz="1400" dirty="0"/>
            </a:br>
            <a:r>
              <a:rPr lang="en-US" sz="1400" dirty="0"/>
              <a:t>for over 30 years </a:t>
            </a:r>
          </a:p>
        </p:txBody>
      </p:sp>
      <p:sp>
        <p:nvSpPr>
          <p:cNvPr id="15" name="Rectangle 14"/>
          <p:cNvSpPr/>
          <p:nvPr/>
        </p:nvSpPr>
        <p:spPr>
          <a:xfrm>
            <a:off x="3214371" y="2074304"/>
            <a:ext cx="2711450" cy="584775"/>
          </a:xfrm>
          <a:prstGeom prst="rect">
            <a:avLst/>
          </a:prstGeom>
          <a:solidFill>
            <a:schemeClr val="tx2">
              <a:lumMod val="20000"/>
              <a:lumOff val="80000"/>
            </a:schemeClr>
          </a:solidFill>
          <a:ln>
            <a:solidFill>
              <a:schemeClr val="tx2"/>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lIns="0" rIns="0" anchor="ctr">
            <a:spAutoFit/>
          </a:bodyPr>
          <a:lstStyle/>
          <a:p>
            <a:pPr algn="ctr"/>
            <a:r>
              <a:rPr lang="en-US" sz="1600" b="1" dirty="0" smtClean="0"/>
              <a:t>Joint Standardization Board</a:t>
            </a:r>
            <a:br>
              <a:rPr lang="en-US" sz="1600" b="1" dirty="0" smtClean="0"/>
            </a:br>
            <a:r>
              <a:rPr lang="en-US" sz="1600" b="1" dirty="0" smtClean="0"/>
              <a:t>Fuze </a:t>
            </a:r>
            <a:r>
              <a:rPr lang="en-US" sz="1600" b="1" dirty="0"/>
              <a:t>&amp; </a:t>
            </a:r>
            <a:r>
              <a:rPr lang="en-US" sz="1600" b="1" dirty="0" smtClean="0"/>
              <a:t>Initiation Systems</a:t>
            </a:r>
            <a:endParaRPr lang="en-US" sz="1600" b="1" dirty="0"/>
          </a:p>
        </p:txBody>
      </p:sp>
      <p:sp>
        <p:nvSpPr>
          <p:cNvPr id="16" name="TextBox 15"/>
          <p:cNvSpPr txBox="1"/>
          <p:nvPr/>
        </p:nvSpPr>
        <p:spPr>
          <a:xfrm>
            <a:off x="127000" y="5610985"/>
            <a:ext cx="8883649" cy="646331"/>
          </a:xfrm>
          <a:prstGeom prst="rect">
            <a:avLst/>
          </a:prstGeom>
          <a:solidFill>
            <a:schemeClr val="tx2">
              <a:lumMod val="40000"/>
              <a:lumOff val="60000"/>
            </a:schemeClr>
          </a:solidFill>
        </p:spPr>
        <p:txBody>
          <a:bodyPr wrap="square" rtlCol="0">
            <a:spAutoFit/>
          </a:bodyPr>
          <a:lstStyle/>
          <a:p>
            <a:pPr algn="ctr"/>
            <a:r>
              <a:rPr lang="en-US" sz="1800" b="1" dirty="0" smtClean="0"/>
              <a:t>Continuous Improvement of Standards among DoD, Industry Partners, Academia &amp; International Partners</a:t>
            </a:r>
            <a:endParaRPr lang="en-US" sz="1800" b="1" dirty="0"/>
          </a:p>
        </p:txBody>
      </p:sp>
    </p:spTree>
    <p:extLst>
      <p:ext uri="{BB962C8B-B14F-4D97-AF65-F5344CB8AC3E}">
        <p14:creationId xmlns:p14="http://schemas.microsoft.com/office/powerpoint/2010/main" val="2483784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Status of </a:t>
            </a:r>
            <a:r>
              <a:rPr lang="en-US" dirty="0" err="1" smtClean="0"/>
              <a:t>dod</a:t>
            </a:r>
            <a:r>
              <a:rPr lang="en-US" dirty="0" smtClean="0"/>
              <a:t> </a:t>
            </a:r>
            <a:r>
              <a:rPr lang="en-US" dirty="0" err="1" smtClean="0"/>
              <a:t>feswg</a:t>
            </a:r>
            <a:r>
              <a:rPr lang="en-US" dirty="0" smtClean="0"/>
              <a:t> standards</a:t>
            </a:r>
            <a:endParaRPr lang="en-US" dirty="0"/>
          </a:p>
        </p:txBody>
      </p:sp>
      <p:graphicFrame>
        <p:nvGraphicFramePr>
          <p:cNvPr id="3" name="Content Placeholder 3"/>
          <p:cNvGraphicFramePr>
            <a:graphicFrameLocks/>
          </p:cNvGraphicFramePr>
          <p:nvPr>
            <p:extLst>
              <p:ext uri="{D42A27DB-BD31-4B8C-83A1-F6EECF244321}">
                <p14:modId xmlns:p14="http://schemas.microsoft.com/office/powerpoint/2010/main" val="1198585896"/>
              </p:ext>
            </p:extLst>
          </p:nvPr>
        </p:nvGraphicFramePr>
        <p:xfrm>
          <a:off x="163287" y="1026579"/>
          <a:ext cx="8828314" cy="3186192"/>
        </p:xfrm>
        <a:graphic>
          <a:graphicData uri="http://schemas.openxmlformats.org/drawingml/2006/table">
            <a:tbl>
              <a:tblPr firstRow="1" bandRow="1">
                <a:tableStyleId>{9DCAF9ED-07DC-4A11-8D7F-57B35C25682E}</a:tableStyleId>
              </a:tblPr>
              <a:tblGrid>
                <a:gridCol w="5475513">
                  <a:extLst>
                    <a:ext uri="{9D8B030D-6E8A-4147-A177-3AD203B41FA5}">
                      <a16:colId xmlns:a16="http://schemas.microsoft.com/office/drawing/2014/main" val="20000"/>
                    </a:ext>
                  </a:extLst>
                </a:gridCol>
                <a:gridCol w="3352801">
                  <a:extLst>
                    <a:ext uri="{9D8B030D-6E8A-4147-A177-3AD203B41FA5}">
                      <a16:colId xmlns:a16="http://schemas.microsoft.com/office/drawing/2014/main" val="20001"/>
                    </a:ext>
                  </a:extLst>
                </a:gridCol>
              </a:tblGrid>
              <a:tr h="285511">
                <a:tc>
                  <a:txBody>
                    <a:bodyPr/>
                    <a:lstStyle/>
                    <a:p>
                      <a:r>
                        <a:rPr lang="en-US" sz="1400" dirty="0" smtClean="0">
                          <a:solidFill>
                            <a:schemeClr val="lt1"/>
                          </a:solidFill>
                        </a:rPr>
                        <a:t>STANDARDS</a:t>
                      </a:r>
                      <a:endParaRPr lang="en-US" sz="1400" dirty="0">
                        <a:solidFill>
                          <a:schemeClr val="tx1"/>
                        </a:solidFill>
                      </a:endParaRPr>
                    </a:p>
                  </a:txBody>
                  <a:tcPr marL="98824" marR="98824" anchor="ctr">
                    <a:lnR w="12700" cap="flat" cmpd="sng" algn="ctr">
                      <a:solidFill>
                        <a:schemeClr val="accent2"/>
                      </a:solidFill>
                      <a:prstDash val="solid"/>
                      <a:round/>
                      <a:headEnd type="none" w="med" len="med"/>
                      <a:tailEnd type="none" w="med" len="med"/>
                    </a:lnR>
                  </a:tcPr>
                </a:tc>
                <a:tc>
                  <a:txBody>
                    <a:bodyPr/>
                    <a:lstStyle/>
                    <a:p>
                      <a:r>
                        <a:rPr lang="en-US" sz="1400" dirty="0" smtClean="0">
                          <a:solidFill>
                            <a:schemeClr val="bg1"/>
                          </a:solidFill>
                        </a:rPr>
                        <a:t>ACCOMPLISHMENTS</a:t>
                      </a:r>
                      <a:endParaRPr lang="en-US" sz="1400" dirty="0">
                        <a:solidFill>
                          <a:schemeClr val="bg1"/>
                        </a:solidFill>
                      </a:endParaRPr>
                    </a:p>
                  </a:txBody>
                  <a:tcPr marL="98824" marR="98824"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0"/>
                  </a:ext>
                </a:extLst>
              </a:tr>
              <a:tr h="247864">
                <a:tc>
                  <a:txBody>
                    <a:bodyPr/>
                    <a:lstStyle/>
                    <a:p>
                      <a:r>
                        <a:rPr lang="en-US" sz="1200" dirty="0" smtClean="0"/>
                        <a:t>MIL-STD-1316</a:t>
                      </a:r>
                      <a:r>
                        <a:rPr lang="en-US" sz="1200" baseline="0" dirty="0" smtClean="0"/>
                        <a:t> (Fuze safety design requirements)</a:t>
                      </a:r>
                      <a:endParaRPr lang="en-US" sz="1200" baseline="0" dirty="0" smtClean="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baseline="0" dirty="0" smtClean="0">
                          <a:solidFill>
                            <a:srgbClr val="00B050"/>
                          </a:solidFill>
                        </a:rPr>
                        <a:t>Revision F published on 18 Aug 2017</a:t>
                      </a:r>
                      <a:endParaRPr lang="en-US" sz="1200" b="1" i="1" dirty="0" smtClean="0">
                        <a:solidFill>
                          <a:srgbClr val="00B050"/>
                        </a:solidFill>
                      </a:endParaRP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1"/>
                  </a:ext>
                </a:extLst>
              </a:tr>
              <a:tr h="247864">
                <a:tc>
                  <a:txBody>
                    <a:bodyPr/>
                    <a:lstStyle/>
                    <a:p>
                      <a:r>
                        <a:rPr lang="en-US" sz="1200" dirty="0" smtClean="0"/>
                        <a:t>MIL-STD-331 (Fuze safety test procedures)</a:t>
                      </a:r>
                      <a:endParaRPr lang="en-US" sz="1200" dirty="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algn="l"/>
                      <a:r>
                        <a:rPr lang="en-US" sz="1200" b="1" i="1" dirty="0" smtClean="0">
                          <a:solidFill>
                            <a:srgbClr val="00B050"/>
                          </a:solidFill>
                        </a:rPr>
                        <a:t>Revision D published on  31 May 2017</a:t>
                      </a:r>
                      <a:endParaRPr lang="en-US" sz="1200" b="1" i="1" dirty="0">
                        <a:solidFill>
                          <a:srgbClr val="00B050"/>
                        </a:solidFill>
                      </a:endParaRP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r h="247864">
                <a:tc>
                  <a:txBody>
                    <a:bodyPr/>
                    <a:lstStyle/>
                    <a:p>
                      <a:r>
                        <a:rPr lang="en-US" sz="1200" dirty="0" smtClean="0"/>
                        <a:t>MIL-DTL-23659 (Qualification tests for electric initiators)</a:t>
                      </a:r>
                      <a:endParaRPr lang="en-US" sz="1200" dirty="0" smtClean="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00B050"/>
                          </a:solidFill>
                        </a:rPr>
                        <a:t>Revision F published on  10 June 2010</a:t>
                      </a: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3"/>
                  </a:ext>
                </a:extLst>
              </a:tr>
              <a:tr h="247864">
                <a:tc>
                  <a:txBody>
                    <a:bodyPr/>
                    <a:lstStyle/>
                    <a:p>
                      <a:r>
                        <a:rPr lang="en-US" sz="1200" dirty="0" smtClean="0"/>
                        <a:t>MIL-STD-1901 (Launch</a:t>
                      </a:r>
                      <a:r>
                        <a:rPr lang="en-US" sz="1200" baseline="0" dirty="0" smtClean="0"/>
                        <a:t> ignition system safety design)</a:t>
                      </a:r>
                      <a:endParaRPr lang="en-US" sz="1200" baseline="0" dirty="0" smtClean="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00B050"/>
                          </a:solidFill>
                        </a:rPr>
                        <a:t>Revision B</a:t>
                      </a:r>
                      <a:r>
                        <a:rPr lang="en-US" sz="1200" b="1" i="1" baseline="0" dirty="0" smtClean="0">
                          <a:solidFill>
                            <a:srgbClr val="00B050"/>
                          </a:solidFill>
                        </a:rPr>
                        <a:t> in process</a:t>
                      </a:r>
                      <a:endParaRPr lang="en-US" sz="1200" b="1" i="1" dirty="0" smtClean="0">
                        <a:solidFill>
                          <a:srgbClr val="00B050"/>
                        </a:solidFill>
                      </a:endParaRP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4"/>
                  </a:ext>
                </a:extLst>
              </a:tr>
              <a:tr h="247864">
                <a:tc>
                  <a:txBody>
                    <a:bodyPr/>
                    <a:lstStyle/>
                    <a:p>
                      <a:r>
                        <a:rPr lang="en-US" sz="1200" dirty="0" smtClean="0"/>
                        <a:t>MIL-STD-1911</a:t>
                      </a:r>
                      <a:r>
                        <a:rPr lang="en-US" sz="1200" baseline="0" dirty="0" smtClean="0"/>
                        <a:t> (Hand-emplaced ordnance design safety) </a:t>
                      </a:r>
                      <a:endParaRPr lang="en-US" sz="1200" baseline="0" dirty="0" smtClean="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00B050"/>
                          </a:solidFill>
                        </a:rPr>
                        <a:t>Revision B started</a:t>
                      </a: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5"/>
                  </a:ext>
                </a:extLst>
              </a:tr>
              <a:tr h="247864">
                <a:tc>
                  <a:txBody>
                    <a:bodyPr/>
                    <a:lstStyle/>
                    <a:p>
                      <a:r>
                        <a:rPr lang="en-US" sz="1200" dirty="0" smtClean="0"/>
                        <a:t>JOTP-050</a:t>
                      </a:r>
                      <a:r>
                        <a:rPr lang="en-US" sz="1200" baseline="0" dirty="0" smtClean="0"/>
                        <a:t> (Active Hazard Mitigation Device)  </a:t>
                      </a:r>
                      <a:endParaRPr lang="en-US" sz="1200" baseline="0" dirty="0" smtClean="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baseline="0" dirty="0" smtClean="0">
                          <a:solidFill>
                            <a:srgbClr val="00B050"/>
                          </a:solidFill>
                        </a:rPr>
                        <a:t>Revision A published on 24 June 2019</a:t>
                      </a:r>
                      <a:endParaRPr lang="en-US" sz="1200" b="1" i="1" dirty="0" smtClean="0">
                        <a:solidFill>
                          <a:srgbClr val="00B050"/>
                        </a:solidFill>
                      </a:endParaRP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6"/>
                  </a:ext>
                </a:extLst>
              </a:tr>
              <a:tr h="247864">
                <a:tc>
                  <a:txBody>
                    <a:bodyPr/>
                    <a:lstStyle/>
                    <a:p>
                      <a:r>
                        <a:rPr lang="en-US" sz="1200" dirty="0" smtClean="0"/>
                        <a:t>JOTP-051</a:t>
                      </a:r>
                      <a:r>
                        <a:rPr lang="en-US" sz="1200" baseline="0" dirty="0" smtClean="0"/>
                        <a:t> (Logic devices)</a:t>
                      </a:r>
                      <a:endParaRPr lang="en-US" sz="1200" baseline="0" dirty="0" smtClean="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baseline="0" dirty="0" smtClean="0">
                          <a:solidFill>
                            <a:srgbClr val="00B050"/>
                          </a:solidFill>
                        </a:rPr>
                        <a:t>Revision A in process</a:t>
                      </a:r>
                      <a:endParaRPr lang="en-US" sz="1200" b="1" i="1" dirty="0" smtClean="0">
                        <a:solidFill>
                          <a:srgbClr val="00B050"/>
                        </a:solidFill>
                      </a:endParaRP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7"/>
                  </a:ext>
                </a:extLst>
              </a:tr>
              <a:tr h="247864">
                <a:tc>
                  <a:txBody>
                    <a:bodyPr/>
                    <a:lstStyle/>
                    <a:p>
                      <a:r>
                        <a:rPr lang="en-US" sz="1200" dirty="0" smtClean="0"/>
                        <a:t>JOTP-052</a:t>
                      </a:r>
                      <a:r>
                        <a:rPr lang="en-US" sz="1200" baseline="0" dirty="0" smtClean="0"/>
                        <a:t> (Fuze safety qualification test program)</a:t>
                      </a:r>
                      <a:endParaRPr lang="en-US" sz="1200" dirty="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algn="just"/>
                      <a:r>
                        <a:rPr lang="en-US" sz="1200" b="1" i="1" dirty="0" smtClean="0">
                          <a:solidFill>
                            <a:srgbClr val="00B050"/>
                          </a:solidFill>
                        </a:rPr>
                        <a:t>Published on 17 March 2012</a:t>
                      </a:r>
                      <a:endParaRPr lang="en-US" sz="1200" b="1" i="1" dirty="0">
                        <a:solidFill>
                          <a:srgbClr val="00B050"/>
                        </a:solidFill>
                      </a:endParaRP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8"/>
                  </a:ext>
                </a:extLst>
              </a:tr>
              <a:tr h="247864">
                <a:tc>
                  <a:txBody>
                    <a:bodyPr/>
                    <a:lstStyle/>
                    <a:p>
                      <a:r>
                        <a:rPr lang="en-US" sz="1200" dirty="0" smtClean="0"/>
                        <a:t>JOTP-053</a:t>
                      </a:r>
                      <a:r>
                        <a:rPr lang="en-US" sz="1200" baseline="0" dirty="0" smtClean="0"/>
                        <a:t> (Electrical stress test)</a:t>
                      </a:r>
                      <a:endParaRPr lang="en-US" sz="1200" baseline="0" dirty="0" smtClean="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baseline="0" dirty="0" smtClean="0">
                          <a:solidFill>
                            <a:srgbClr val="00B050"/>
                          </a:solidFill>
                        </a:rPr>
                        <a:t>Published on 03 Nov 2015</a:t>
                      </a:r>
                      <a:endParaRPr lang="en-US" sz="1200" b="1" i="1" dirty="0" smtClean="0">
                        <a:solidFill>
                          <a:srgbClr val="00B050"/>
                        </a:solidFill>
                      </a:endParaRP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9"/>
                  </a:ext>
                </a:extLst>
              </a:tr>
              <a:tr h="247864">
                <a:tc>
                  <a:txBody>
                    <a:bodyPr/>
                    <a:lstStyle/>
                    <a:p>
                      <a:r>
                        <a:rPr lang="en-US" sz="1200" dirty="0" smtClean="0"/>
                        <a:t>JOTP-054</a:t>
                      </a:r>
                      <a:r>
                        <a:rPr lang="en-US" sz="1200" baseline="0" dirty="0" smtClean="0"/>
                        <a:t> (Low Voltage Command Arm) </a:t>
                      </a:r>
                      <a:endParaRPr lang="en-US" sz="1200" baseline="0" dirty="0" smtClean="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i="1" baseline="0" dirty="0" smtClean="0">
                          <a:solidFill>
                            <a:srgbClr val="00B050"/>
                          </a:solidFill>
                        </a:rPr>
                        <a:t>Published on 17 Oct 2019</a:t>
                      </a:r>
                      <a:endParaRPr lang="en-US" sz="1200" b="1" i="1" dirty="0" smtClean="0">
                        <a:solidFill>
                          <a:srgbClr val="00B050"/>
                        </a:solidFill>
                      </a:endParaRPr>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10"/>
                  </a:ext>
                </a:extLst>
              </a:tr>
              <a:tr h="402752">
                <a:tc>
                  <a:txBody>
                    <a:bodyPr/>
                    <a:lstStyle/>
                    <a:p>
                      <a:pPr algn="l"/>
                      <a:r>
                        <a:rPr lang="en-US" sz="1200" dirty="0" smtClean="0"/>
                        <a:t>MIL-HDBK-145</a:t>
                      </a:r>
                      <a:r>
                        <a:rPr lang="en-US" sz="1200" baseline="0" dirty="0" smtClean="0"/>
                        <a:t> (US Fuze catalog)</a:t>
                      </a:r>
                      <a:endParaRPr lang="en-US" sz="1200" dirty="0">
                        <a:solidFill>
                          <a:schemeClr val="tx1"/>
                        </a:solidFill>
                      </a:endParaRPr>
                    </a:p>
                  </a:txBody>
                  <a:tcPr marL="98824" marR="98824" marT="9144" marB="0"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a:txBody>
                    <a:bodyPr/>
                    <a:lstStyle/>
                    <a:p>
                      <a:pPr algn="l"/>
                      <a:r>
                        <a:rPr lang="en-US" sz="1200" b="1" i="1" dirty="0" smtClean="0">
                          <a:solidFill>
                            <a:srgbClr val="00B050"/>
                          </a:solidFill>
                        </a:rPr>
                        <a:t>Revision D published on 9 June 2015 (This is continuously being updated)</a:t>
                      </a:r>
                      <a:endParaRPr lang="en-US" sz="1200" b="1" i="1" dirty="0">
                        <a:solidFill>
                          <a:srgbClr val="00B050"/>
                        </a:solidFill>
                      </a:endParaRPr>
                    </a:p>
                  </a:txBody>
                  <a:tcPr marL="98824" marR="98824" marT="9144"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69889127"/>
              </p:ext>
            </p:extLst>
          </p:nvPr>
        </p:nvGraphicFramePr>
        <p:xfrm>
          <a:off x="163287" y="4342866"/>
          <a:ext cx="8828314" cy="999627"/>
        </p:xfrm>
        <a:graphic>
          <a:graphicData uri="http://schemas.openxmlformats.org/drawingml/2006/table">
            <a:tbl>
              <a:tblPr firstRow="1" bandRow="1">
                <a:tableStyleId>{9DCAF9ED-07DC-4A11-8D7F-57B35C25682E}</a:tableStyleId>
              </a:tblPr>
              <a:tblGrid>
                <a:gridCol w="6062911">
                  <a:extLst>
                    <a:ext uri="{9D8B030D-6E8A-4147-A177-3AD203B41FA5}">
                      <a16:colId xmlns:a16="http://schemas.microsoft.com/office/drawing/2014/main" val="20000"/>
                    </a:ext>
                  </a:extLst>
                </a:gridCol>
                <a:gridCol w="2765403">
                  <a:extLst>
                    <a:ext uri="{9D8B030D-6E8A-4147-A177-3AD203B41FA5}">
                      <a16:colId xmlns:a16="http://schemas.microsoft.com/office/drawing/2014/main" val="20001"/>
                    </a:ext>
                  </a:extLst>
                </a:gridCol>
              </a:tblGrid>
              <a:tr h="293889">
                <a:tc>
                  <a:txBody>
                    <a:bodyPr/>
                    <a:lstStyle/>
                    <a:p>
                      <a:r>
                        <a:rPr lang="en-US" sz="1400" b="1" dirty="0" smtClean="0">
                          <a:solidFill>
                            <a:schemeClr val="bg1"/>
                          </a:solidFill>
                        </a:rPr>
                        <a:t>NEW STANDARDS IN DEVELOPMENT </a:t>
                      </a:r>
                      <a:endParaRPr lang="en-US" sz="1400" b="1" dirty="0">
                        <a:solidFill>
                          <a:schemeClr val="bg1"/>
                        </a:solidFill>
                      </a:endParaRPr>
                    </a:p>
                  </a:txBody>
                  <a:tcPr marL="98824" marR="98824" anchor="ctr">
                    <a:lnR w="12700" cap="flat" cmpd="sng" algn="ctr">
                      <a:solidFill>
                        <a:schemeClr val="accent2"/>
                      </a:solidFill>
                      <a:prstDash val="solid"/>
                      <a:round/>
                      <a:headEnd type="none" w="med" len="med"/>
                      <a:tailEnd type="none" w="med" len="med"/>
                    </a:lnR>
                    <a:lnT w="12700" cmpd="sng">
                      <a:noFill/>
                    </a:lnT>
                    <a:solidFill>
                      <a:schemeClr val="accent2"/>
                    </a:solidFill>
                  </a:tcPr>
                </a:tc>
                <a:tc>
                  <a:txBody>
                    <a:bodyPr/>
                    <a:lstStyle/>
                    <a:p>
                      <a:endParaRPr lang="en-US" sz="1400" b="1" dirty="0">
                        <a:solidFill>
                          <a:schemeClr val="bg1"/>
                        </a:solidFill>
                      </a:endParaRPr>
                    </a:p>
                  </a:txBody>
                  <a:tcPr marL="98824" marR="98824" anchor="ctr">
                    <a:lnL w="12700" cap="flat" cmpd="sng" algn="ctr">
                      <a:solidFill>
                        <a:schemeClr val="accent2"/>
                      </a:solidFill>
                      <a:prstDash val="solid"/>
                      <a:round/>
                      <a:headEnd type="none" w="med" len="med"/>
                      <a:tailEnd type="none" w="med" len="med"/>
                    </a:lnL>
                    <a:lnT w="12700" cmpd="sng">
                      <a:noFill/>
                    </a:lnT>
                    <a:solidFill>
                      <a:schemeClr val="accent2"/>
                    </a:solidFill>
                  </a:tcPr>
                </a:tc>
                <a:extLst>
                  <a:ext uri="{0D108BD9-81ED-4DB2-BD59-A6C34878D82A}">
                    <a16:rowId xmlns:a16="http://schemas.microsoft.com/office/drawing/2014/main" val="10000"/>
                  </a:ext>
                </a:extLst>
              </a:tr>
              <a:tr h="231609">
                <a:tc gridSpan="2">
                  <a:txBody>
                    <a:bodyPr/>
                    <a:lstStyle/>
                    <a:p>
                      <a:r>
                        <a:rPr lang="en-US" sz="1200" dirty="0" smtClean="0"/>
                        <a:t>JOTP-05x</a:t>
                      </a:r>
                      <a:r>
                        <a:rPr lang="en-US" sz="1200" baseline="0" dirty="0" smtClean="0"/>
                        <a:t> (Safety Design Criteria for Remotely Controlled </a:t>
                      </a:r>
                      <a:r>
                        <a:rPr lang="en-US" sz="1200" baseline="0" dirty="0" err="1" smtClean="0"/>
                        <a:t>Fuzing</a:t>
                      </a:r>
                      <a:r>
                        <a:rPr lang="en-US" sz="1200" baseline="0" dirty="0" smtClean="0"/>
                        <a:t> Systems used in Munitions) </a:t>
                      </a:r>
                      <a:endParaRPr lang="en-US" sz="1200" dirty="0"/>
                    </a:p>
                  </a:txBody>
                  <a:tcPr marL="98824" marR="98824" marT="9144" marB="0" anchor="ctr"/>
                </a:tc>
                <a:tc hMerge="1">
                  <a:txBody>
                    <a:bodyPr/>
                    <a:lstStyle/>
                    <a:p>
                      <a:endParaRPr lang="en-US" sz="1200" dirty="0"/>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1"/>
                  </a:ext>
                </a:extLst>
              </a:tr>
              <a:tr h="231609">
                <a:tc gridSpan="2">
                  <a:txBody>
                    <a:bodyPr/>
                    <a:lstStyle/>
                    <a:p>
                      <a:r>
                        <a:rPr lang="en-US" sz="1200" dirty="0" smtClean="0"/>
                        <a:t>JOTP-055</a:t>
                      </a:r>
                      <a:r>
                        <a:rPr lang="en-US" sz="1200" baseline="0" dirty="0" smtClean="0"/>
                        <a:t> (Guidance for Submunition Advanced Features to Meet the 2017 DOD Policy on Cluster Munitions)  </a:t>
                      </a:r>
                    </a:p>
                  </a:txBody>
                  <a:tcPr marL="98824" marR="98824" marT="9144" marB="0" anchor="ctr"/>
                </a:tc>
                <a:tc hMerge="1">
                  <a:txBody>
                    <a:bodyPr/>
                    <a:lstStyle/>
                    <a:p>
                      <a:endParaRPr lang="en-US" sz="1200" dirty="0"/>
                    </a:p>
                  </a:txBody>
                  <a:tcPr marL="98824" marR="98824" marT="9144"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r h="231609">
                <a:tc gridSpan="2">
                  <a:txBody>
                    <a:bodyPr/>
                    <a:lstStyle/>
                    <a:p>
                      <a:r>
                        <a:rPr lang="en-US" sz="1200" baseline="0" dirty="0" smtClean="0"/>
                        <a:t>JOTP-05x (In-line Initiator Qualification) </a:t>
                      </a:r>
                    </a:p>
                  </a:txBody>
                  <a:tcPr marL="98824" marR="98824" marT="9144" marB="0" anchor="ctr"/>
                </a:tc>
                <a:tc hMerge="1">
                  <a:txBody>
                    <a:bodyPr/>
                    <a:lstStyle/>
                    <a:p>
                      <a:endParaRPr lang="en-US"/>
                    </a:p>
                  </a:txBody>
                  <a:tcPr/>
                </a:tc>
                <a:extLst>
                  <a:ext uri="{0D108BD9-81ED-4DB2-BD59-A6C34878D82A}">
                    <a16:rowId xmlns:a16="http://schemas.microsoft.com/office/drawing/2014/main" val="3334871722"/>
                  </a:ext>
                </a:extLst>
              </a:tr>
            </a:tbl>
          </a:graphicData>
        </a:graphic>
      </p:graphicFrame>
      <p:sp>
        <p:nvSpPr>
          <p:cNvPr id="6" name="Rectangle 5"/>
          <p:cNvSpPr/>
          <p:nvPr/>
        </p:nvSpPr>
        <p:spPr>
          <a:xfrm>
            <a:off x="529397" y="5606357"/>
            <a:ext cx="8096094" cy="584775"/>
          </a:xfrm>
          <a:prstGeom prst="rect">
            <a:avLst/>
          </a:prstGeom>
          <a:solidFill>
            <a:schemeClr val="tx2">
              <a:lumMod val="40000"/>
              <a:lumOff val="60000"/>
            </a:schemeClr>
          </a:solidFill>
        </p:spPr>
        <p:txBody>
          <a:bodyPr wrap="square">
            <a:spAutoFit/>
          </a:bodyPr>
          <a:lstStyle/>
          <a:p>
            <a:pPr algn="ctr"/>
            <a:r>
              <a:rPr lang="en-US" sz="1600" b="1" dirty="0" err="1" smtClean="0"/>
              <a:t>Fuze</a:t>
            </a:r>
            <a:r>
              <a:rPr lang="en-US" sz="1600" b="1" dirty="0" smtClean="0"/>
              <a:t> &amp; Initiation Systems Standards are well </a:t>
            </a:r>
            <a:br>
              <a:rPr lang="en-US" sz="1600" b="1" dirty="0" smtClean="0"/>
            </a:br>
            <a:r>
              <a:rPr lang="en-US" sz="1600" b="1" dirty="0" smtClean="0"/>
              <a:t>positioned to support </a:t>
            </a:r>
            <a:r>
              <a:rPr lang="en-US" sz="1600" b="1" dirty="0" err="1" smtClean="0"/>
              <a:t>DoD</a:t>
            </a:r>
            <a:r>
              <a:rPr lang="en-US" sz="1600" b="1" dirty="0" smtClean="0"/>
              <a:t> Modernization and Interoperability Priorities</a:t>
            </a:r>
            <a:endParaRPr lang="en-US" sz="1600" b="1" dirty="0"/>
          </a:p>
        </p:txBody>
      </p:sp>
    </p:spTree>
    <p:extLst>
      <p:ext uri="{BB962C8B-B14F-4D97-AF65-F5344CB8AC3E}">
        <p14:creationId xmlns:p14="http://schemas.microsoft.com/office/powerpoint/2010/main" val="747592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F177B2FE6EB01A4CB29C652E415E2656" ma:contentTypeVersion="11" ma:contentTypeDescription="Upload an image or a photograph." ma:contentTypeScope="" ma:versionID="4a886544e812c6c62d42773a1a5bdf85">
  <xsd:schema xmlns:xsd="http://www.w3.org/2001/XMLSchema" xmlns:xs="http://www.w3.org/2001/XMLSchema" xmlns:p="http://schemas.microsoft.com/office/2006/metadata/properties" xmlns:ns1="http://schemas.microsoft.com/sharepoint/v3" xmlns:ns2="2c061caa-ac96-4ed1-b74a-abb1169dd94c" xmlns:ns3="8acc76ce-4927-4c10-947a-54b615abcc3a" targetNamespace="http://schemas.microsoft.com/office/2006/metadata/properties" ma:root="true" ma:fieldsID="ef145deee0150fd44c0113fec42ece1d" ns1:_="" ns2:_="" ns3:_="">
    <xsd:import namespace="http://schemas.microsoft.com/sharepoint/v3"/>
    <xsd:import namespace="2c061caa-ac96-4ed1-b74a-abb1169dd94c"/>
    <xsd:import namespace="8acc76ce-4927-4c10-947a-54b615abcc3a"/>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Organization" minOccurs="0"/>
                <xsd:element ref="ns2:SharedWithUsers" minOccurs="0"/>
                <xsd:element ref="ns3:Display_x0020_Name" minOccurs="0"/>
                <xsd:element ref="ns3:Desktop" minOccurs="0"/>
                <xsd:element ref="ns3:Group" minOccurs="0"/>
                <xsd:element ref="ns3:DL_Link" minOccurs="0"/>
                <xsd:element ref="ns3:FileType0" minOccurs="0"/>
                <xsd:element ref="ns3:Sor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061caa-ac96-4ed1-b74a-abb1169dd94c" elementFormDefault="qualified">
    <xsd:import namespace="http://schemas.microsoft.com/office/2006/documentManagement/types"/>
    <xsd:import namespace="http://schemas.microsoft.com/office/infopath/2007/PartnerControls"/>
    <xsd:element name="Organization" ma:index="26" nillable="true" ma:displayName="Organization" ma:default="HQ RDECOM" ma:format="Dropdown" ma:internalName="Organization">
      <xsd:simpleType>
        <xsd:restriction base="dms:Choice">
          <xsd:enumeration value="All"/>
          <xsd:enumeration value="HQ RDECOM"/>
          <xsd:enumeration value="AMRDEC"/>
          <xsd:enumeration value="AMSAA"/>
          <xsd:enumeration value="ARDEC"/>
          <xsd:enumeration value="ARL"/>
          <xsd:enumeration value="CERDEC"/>
          <xsd:enumeration value="ECBC"/>
          <xsd:enumeration value="NSRDEC"/>
          <xsd:enumeration value="TARDEC"/>
        </xsd:restriction>
      </xsd:simpleType>
    </xsd:element>
    <xsd:element name="SharedWithUsers" ma:index="2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cc76ce-4927-4c10-947a-54b615abcc3a" elementFormDefault="qualified">
    <xsd:import namespace="http://schemas.microsoft.com/office/2006/documentManagement/types"/>
    <xsd:import namespace="http://schemas.microsoft.com/office/infopath/2007/PartnerControls"/>
    <xsd:element name="Display_x0020_Name" ma:index="28" nillable="true" ma:displayName="Display Name" ma:internalName="Display_x0020_Name">
      <xsd:simpleType>
        <xsd:restriction base="dms:Text">
          <xsd:maxLength value="255"/>
        </xsd:restriction>
      </xsd:simpleType>
    </xsd:element>
    <xsd:element name="Desktop" ma:index="29" nillable="true" ma:displayName="Tab" ma:format="Dropdown" ma:internalName="Desktop">
      <xsd:simpleType>
        <xsd:restriction base="dms:Choice">
          <xsd:enumeration value="Professional"/>
          <xsd:enumeration value="Both"/>
        </xsd:restriction>
      </xsd:simpleType>
    </xsd:element>
    <xsd:element name="Group" ma:index="30" nillable="true" ma:displayName="Group" ma:format="Dropdown" ma:internalName="Group">
      <xsd:simpleType>
        <xsd:restriction base="dms:Choice">
          <xsd:enumeration value="Army Logo"/>
          <xsd:enumeration value="Bi-Fold Brochure"/>
          <xsd:enumeration value="Bio"/>
          <xsd:enumeration value="Business Card"/>
          <xsd:enumeration value="Command Lineage"/>
          <xsd:enumeration value="Fact Sheet"/>
          <xsd:enumeration value="Large Poster"/>
          <xsd:enumeration value="Small Poster"/>
          <xsd:enumeration value="Specific Lineage"/>
          <xsd:enumeration value="PowerPoint"/>
          <xsd:enumeration value="Social Media"/>
          <xsd:enumeration value="Tri-Fold Brochure"/>
        </xsd:restriction>
      </xsd:simpleType>
    </xsd:element>
    <xsd:element name="DL_Link" ma:index="31" nillable="true" ma:displayName="Download" ma:format="Hyperlink" ma:internalName="DL_Link">
      <xsd:complexType>
        <xsd:complexContent>
          <xsd:extension base="dms:URL">
            <xsd:sequence>
              <xsd:element name="Url" type="dms:ValidUrl" minOccurs="0" nillable="true"/>
              <xsd:element name="Description" type="xsd:string" nillable="true"/>
            </xsd:sequence>
          </xsd:extension>
        </xsd:complexContent>
      </xsd:complexType>
    </xsd:element>
    <xsd:element name="FileType0" ma:index="33" nillable="true" ma:displayName="FileType" ma:format="Dropdown" ma:internalName="FileType0">
      <xsd:simpleType>
        <xsd:restriction base="dms:Choice">
          <xsd:enumeration value="docx"/>
          <xsd:enumeration value="eps"/>
          <xsd:enumeration value="indd"/>
          <xsd:enumeration value="pdf"/>
          <xsd:enumeration value="png"/>
          <xsd:enumeration value="pptx"/>
        </xsd:restriction>
      </xsd:simpleType>
    </xsd:element>
    <xsd:element name="SortOrder" ma:index="34" nillable="true" ma:displayName="SortOrder" ma:default="01 – Army Logo" ma:format="Dropdown" ma:internalName="SortOrder">
      <xsd:simpleType>
        <xsd:restriction base="dms:Choice">
          <xsd:enumeration value="01 – Army Logo"/>
          <xsd:enumeration value="02 – Command Lineage"/>
          <xsd:enumeration value="03 – Competency Lineage"/>
          <xsd:enumeration value="04 – PowerPoint (Briefing) Templates"/>
          <xsd:enumeration value="05 – Business Card Templates"/>
          <xsd:enumeration value="06 – Name Tent Templates"/>
          <xsd:enumeration value="07 – Social Media"/>
          <xsd:enumeration value="08 – VTC Signs"/>
          <xsd:enumeration value="09 – Poster Templates (Small – 11&quot;x17&quot;)"/>
          <xsd:enumeration value="10 – Poster Templates (Large – 11&quot;x17&quot;)"/>
          <xsd:enumeration value="11 – Fact Sheet Templates"/>
          <xsd:enumeration value="12 – Brochure Templates (Bi-Fold)"/>
          <xsd:enumeration value="13 – Brochure Templates (Tri-Fold)"/>
          <xsd:enumeration value="14 – Bio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Group xmlns="8acc76ce-4927-4c10-947a-54b615abcc3a">PowerPoint</Group>
    <Display_x0020_Name xmlns="8acc76ce-4927-4c10-947a-54b615abcc3a">CCDC Command – PowerPoint (Briefing) – Standard Format</Display_x0020_Name>
    <ImageCreateDate xmlns="http://schemas.microsoft.com/sharepoint/v3" xsi:nil="true"/>
    <Organization xmlns="2c061caa-ac96-4ed1-b74a-abb1169dd94c">All</Organization>
    <Description xmlns="http://schemas.microsoft.com/sharepoint/v3" xsi:nil="true"/>
    <Desktop xmlns="8acc76ce-4927-4c10-947a-54b615abcc3a">Both</Desktop>
    <DL_Link xmlns="8acc76ce-4927-4c10-947a-54b615abcc3a">
      <Url>https://rdecom.apgea.army.mil/_layouts/download.aspx?SourceUrl=https://rdecom.apgea.army.mil/BP/BrandItems/PowerPoint_Template_COM.pptx</Url>
      <Description>DOWNLOAD</Description>
    </DL_Link>
    <FileType0 xmlns="8acc76ce-4927-4c10-947a-54b615abcc3a">pptx</FileType0>
    <SortOrder xmlns="8acc76ce-4927-4c10-947a-54b615abcc3a">04 – PowerPoint (Briefing) Templates</SortOrd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FD5C0D-4CA3-422B-8F5E-5C29210D7E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c061caa-ac96-4ed1-b74a-abb1169dd94c"/>
    <ds:schemaRef ds:uri="8acc76ce-4927-4c10-947a-54b615abcc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FEFD74-9FBC-4157-8802-AFD8EC757C9F}">
  <ds:schemaRefs>
    <ds:schemaRef ds:uri="http://schemas.microsoft.com/sharepoint/v3"/>
    <ds:schemaRef ds:uri="http://purl.org/dc/terms/"/>
    <ds:schemaRef ds:uri="http://schemas.openxmlformats.org/package/2006/metadata/core-properties"/>
    <ds:schemaRef ds:uri="2c061caa-ac96-4ed1-b74a-abb1169dd94c"/>
    <ds:schemaRef ds:uri="http://schemas.microsoft.com/office/2006/documentManagement/types"/>
    <ds:schemaRef ds:uri="http://schemas.microsoft.com/office/infopath/2007/PartnerControls"/>
    <ds:schemaRef ds:uri="http://purl.org/dc/elements/1.1/"/>
    <ds:schemaRef ds:uri="http://schemas.microsoft.com/office/2006/metadata/properties"/>
    <ds:schemaRef ds:uri="8acc76ce-4927-4c10-947a-54b615abcc3a"/>
    <ds:schemaRef ds:uri="http://www.w3.org/XML/1998/namespace"/>
    <ds:schemaRef ds:uri="http://purl.org/dc/dcmitype/"/>
  </ds:schemaRefs>
</ds:datastoreItem>
</file>

<file path=customXml/itemProps3.xml><?xml version="1.0" encoding="utf-8"?>
<ds:datastoreItem xmlns:ds="http://schemas.openxmlformats.org/officeDocument/2006/customXml" ds:itemID="{613FA5FF-2111-4E01-9BF6-3626FF06C5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6131</TotalTime>
  <Words>2469</Words>
  <Application>Microsoft Office PowerPoint</Application>
  <PresentationFormat>On-screen Show (4:3)</PresentationFormat>
  <Paragraphs>317</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ＭＳ Ｐゴシック</vt:lpstr>
      <vt:lpstr>Arial</vt:lpstr>
      <vt:lpstr>Arial Bold</vt:lpstr>
      <vt:lpstr>Franklin Gothic Medium</vt:lpstr>
      <vt:lpstr>Wingdings</vt:lpstr>
      <vt:lpstr>1_UNCLASSIFIED//FOUO//DRAFT//PRE-DECISIONAL</vt:lpstr>
      <vt:lpstr>2_UNCLASSIFIED//FOUO//DRAFT//PRE-DECISIONAL</vt:lpstr>
      <vt:lpstr>PowerPoint Presentation</vt:lpstr>
      <vt:lpstr>AGENDA</vt:lpstr>
      <vt:lpstr>Joint Standardization Board for  Fuze &amp; Initiation Systems </vt:lpstr>
      <vt:lpstr>DoD FESWG OVERVIEW</vt:lpstr>
      <vt:lpstr>Fuze and initiation systems in  dod munitions</vt:lpstr>
      <vt:lpstr>What are Fuze and initiation systems? </vt:lpstr>
      <vt:lpstr>Fuze &amp; Initiation Systems Joint Standardization Bodies</vt:lpstr>
      <vt:lpstr>ARMY fuze management office </vt:lpstr>
      <vt:lpstr>Status of dod feswg standards</vt:lpstr>
      <vt:lpstr>Key Progress areas </vt:lpstr>
      <vt:lpstr>Key Progress areas – cont. </vt:lpstr>
      <vt:lpstr>Next FESWG meeting</vt:lpstr>
      <vt:lpstr>PowerPoint Presentation</vt:lpstr>
      <vt:lpstr>Nato standardization</vt:lpstr>
      <vt:lpstr>Nato standardization</vt:lpstr>
      <vt:lpstr>Nato document structure</vt:lpstr>
      <vt:lpstr>Ac/326 casg standardization</vt:lpstr>
      <vt:lpstr>Linking of nato sg/a (IST) stanags and dod feswg standards</vt:lpstr>
      <vt:lpstr>SG/a (IST) program of work</vt:lpstr>
      <vt:lpstr>Key takeaways</vt:lpstr>
      <vt:lpstr>PowerPoint Presentation</vt:lpstr>
      <vt:lpstr>For additional information</vt:lpstr>
      <vt:lpstr>PowerPoint Presentation</vt:lpstr>
      <vt:lpstr>Nato standardization (aap-03 (k))</vt:lpstr>
      <vt:lpstr>Nato standardization (aap-03 (k))</vt:lpstr>
      <vt:lpstr>Nato standardization (aap-03 (k))</vt:lpstr>
      <vt:lpstr>Nato standardization (aap-03 (k))</vt:lpstr>
      <vt:lpstr>Ac/326 casg standardization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dc:title>
  <dc:subject>Active Army</dc:subject>
  <dc:creator>MWG</dc:creator>
  <cp:keywords/>
  <dc:description/>
  <cp:lastModifiedBy>Picinic, Sandy D Ms CIV USA AMC</cp:lastModifiedBy>
  <cp:revision>489</cp:revision>
  <cp:lastPrinted>2018-04-12T16:00:29Z</cp:lastPrinted>
  <dcterms:created xsi:type="dcterms:W3CDTF">2016-09-22T11:21:33Z</dcterms:created>
  <dcterms:modified xsi:type="dcterms:W3CDTF">2022-07-22T13:19:56Z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0x01010200F177B2FE6EB01A4CB29C652E415E2656</vt:lpwstr>
  </property>
  <property fmtid="{D5CDD505-2E9C-101B-9397-08002B2CF9AE}" pid="4" name="WorkflowChangePath">
    <vt:lpwstr>fa62ed53-5d34-4242-83f6-2fedcb8fc24a,5;fa62ed53-5d34-4242-83f6-2fedcb8fc24a,7;fa62ed53-5d34-4242-83f6-2fedcb8fc24a,11;fa62ed53-5d34-4242-83f6-2fedcb8fc24a,13;fa62ed53-5d34-4242-83f6-2fedcb8fc24a,15;fa62ed53-5d34-4242-83f6-2fedcb8fc24a,15;fa62ed53-5d34-424</vt:lpwstr>
  </property>
</Properties>
</file>